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  <p:sldMasterId id="2147483652" r:id="rId3"/>
  </p:sldMasterIdLst>
  <p:notesMasterIdLst>
    <p:notesMasterId r:id="rId28"/>
  </p:notesMasterIdLst>
  <p:sldIdLst>
    <p:sldId id="256" r:id="rId4"/>
    <p:sldId id="257" r:id="rId5"/>
    <p:sldId id="262" r:id="rId6"/>
    <p:sldId id="263" r:id="rId7"/>
    <p:sldId id="264" r:id="rId8"/>
    <p:sldId id="266" r:id="rId9"/>
    <p:sldId id="258" r:id="rId10"/>
    <p:sldId id="267" r:id="rId11"/>
    <p:sldId id="265" r:id="rId12"/>
    <p:sldId id="269" r:id="rId13"/>
    <p:sldId id="270" r:id="rId14"/>
    <p:sldId id="272" r:id="rId15"/>
    <p:sldId id="271" r:id="rId16"/>
    <p:sldId id="268" r:id="rId17"/>
    <p:sldId id="274" r:id="rId18"/>
    <p:sldId id="275" r:id="rId19"/>
    <p:sldId id="273" r:id="rId20"/>
    <p:sldId id="277" r:id="rId21"/>
    <p:sldId id="276" r:id="rId22"/>
    <p:sldId id="279" r:id="rId23"/>
    <p:sldId id="259" r:id="rId24"/>
    <p:sldId id="278" r:id="rId25"/>
    <p:sldId id="260" r:id="rId26"/>
    <p:sldId id="261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293"/>
    <a:srgbClr val="8082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07" autoAdjust="0"/>
    <p:restoredTop sz="94660"/>
  </p:normalViewPr>
  <p:slideViewPr>
    <p:cSldViewPr>
      <p:cViewPr varScale="1">
        <p:scale>
          <a:sx n="65" d="100"/>
          <a:sy n="65" d="100"/>
        </p:scale>
        <p:origin x="1272" y="1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85C83C-FE99-4635-973A-FA9C40C4B75D}" type="datetimeFigureOut">
              <a:rPr lang="en-GB" smtClean="0"/>
              <a:pPr/>
              <a:t>19/05/2023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561299-D010-4E28-89F5-1070972E4F06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561299-D010-4E28-89F5-1070972E4F06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7815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561299-D010-4E28-89F5-1070972E4F06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963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5824-CFE0-44B6-B6E3-C74DEF7930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483768" y="116632"/>
            <a:ext cx="6203032" cy="778098"/>
          </a:xfrm>
          <a:prstGeom prst="rect">
            <a:avLst/>
          </a:prstGeom>
          <a:solidFill>
            <a:srgbClr val="00529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title style</a:t>
            </a:r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483768" y="1124744"/>
            <a:ext cx="6192688" cy="500141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5824-CFE0-44B6-B6E3-C74DEF7930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483768" y="116632"/>
            <a:ext cx="6203032" cy="778098"/>
          </a:xfrm>
          <a:prstGeom prst="rect">
            <a:avLst/>
          </a:prstGeom>
          <a:solidFill>
            <a:srgbClr val="00529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title style</a:t>
            </a:r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483768" y="1124744"/>
            <a:ext cx="6192688" cy="500141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5824-CFE0-44B6-B6E3-C74DEF7930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483768" y="116632"/>
            <a:ext cx="6203032" cy="778098"/>
          </a:xfrm>
          <a:prstGeom prst="rect">
            <a:avLst/>
          </a:prstGeom>
          <a:solidFill>
            <a:srgbClr val="00529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title style</a:t>
            </a:r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483768" y="1124744"/>
            <a:ext cx="6192688" cy="500141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83768" y="116632"/>
            <a:ext cx="6203032" cy="778098"/>
          </a:xfrm>
          <a:prstGeom prst="rect">
            <a:avLst/>
          </a:prstGeom>
          <a:solidFill>
            <a:srgbClr val="00529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83768" y="1052736"/>
            <a:ext cx="6203032" cy="5073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15824-CFE0-44B6-B6E3-C74DEF7930E5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 descr="presentation photo.jpg"/>
          <p:cNvPicPr>
            <a:picLocks noChangeAspect="1"/>
          </p:cNvPicPr>
          <p:nvPr userDrawn="1"/>
        </p:nvPicPr>
        <p:blipFill>
          <a:blip r:embed="rId3" cstate="print"/>
          <a:srcRect l="42913" r="31100"/>
          <a:stretch>
            <a:fillRect/>
          </a:stretch>
        </p:blipFill>
        <p:spPr>
          <a:xfrm>
            <a:off x="0" y="0"/>
            <a:ext cx="2376264" cy="6858000"/>
          </a:xfrm>
          <a:prstGeom prst="rect">
            <a:avLst/>
          </a:prstGeom>
        </p:spPr>
      </p:pic>
      <p:pic>
        <p:nvPicPr>
          <p:cNvPr id="9" name="Picture 8" descr="Haddington Lammermuir AP Outline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179512" y="5949280"/>
            <a:ext cx="1944216" cy="7375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808285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808285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83768" y="116632"/>
            <a:ext cx="6203032" cy="778098"/>
          </a:xfrm>
          <a:prstGeom prst="rect">
            <a:avLst/>
          </a:prstGeom>
          <a:solidFill>
            <a:srgbClr val="00529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83768" y="1052736"/>
            <a:ext cx="6203032" cy="5073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15824-CFE0-44B6-B6E3-C74DEF7930E5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 descr="Presentation cover photo.jpg"/>
          <p:cNvPicPr>
            <a:picLocks noChangeAspect="1"/>
          </p:cNvPicPr>
          <p:nvPr userDrawn="1"/>
        </p:nvPicPr>
        <p:blipFill>
          <a:blip r:embed="rId3" cstate="print"/>
          <a:srcRect l="54325" r="19288"/>
          <a:stretch>
            <a:fillRect/>
          </a:stretch>
        </p:blipFill>
        <p:spPr>
          <a:xfrm>
            <a:off x="-36512" y="0"/>
            <a:ext cx="2412776" cy="6858000"/>
          </a:xfrm>
          <a:prstGeom prst="rect">
            <a:avLst/>
          </a:prstGeom>
        </p:spPr>
      </p:pic>
      <p:pic>
        <p:nvPicPr>
          <p:cNvPr id="9" name="Picture 8" descr="Haddington Lammermuir AP Outline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179512" y="5949280"/>
            <a:ext cx="1944216" cy="7375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808285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808285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83768" y="116632"/>
            <a:ext cx="6203032" cy="778098"/>
          </a:xfrm>
          <a:prstGeom prst="rect">
            <a:avLst/>
          </a:prstGeom>
          <a:solidFill>
            <a:srgbClr val="00529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83768" y="1052736"/>
            <a:ext cx="6203032" cy="5073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15824-CFE0-44B6-B6E3-C74DEF7930E5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 descr="presenation skatepark.jpg"/>
          <p:cNvPicPr>
            <a:picLocks noChangeAspect="1"/>
          </p:cNvPicPr>
          <p:nvPr userDrawn="1"/>
        </p:nvPicPr>
        <p:blipFill>
          <a:blip r:embed="rId3" cstate="print"/>
          <a:srcRect l="33064" r="40162"/>
          <a:stretch>
            <a:fillRect/>
          </a:stretch>
        </p:blipFill>
        <p:spPr>
          <a:xfrm>
            <a:off x="-36512" y="0"/>
            <a:ext cx="2448272" cy="6858000"/>
          </a:xfrm>
          <a:prstGeom prst="rect">
            <a:avLst/>
          </a:prstGeom>
        </p:spPr>
      </p:pic>
      <p:pic>
        <p:nvPicPr>
          <p:cNvPr id="9" name="Picture 8" descr="Haddington Lammermuir AP Outline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179512" y="5949280"/>
            <a:ext cx="1944216" cy="7375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808285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808285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cid:01ea7a21-a828-44ca-baec-894fcba73655@eastlothian.gov.uk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cid:47e1eb19-fbeb-47f2-b016-7dffd20f2822@eastlothian.gov.uk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mailto:handl-ap@eastlothian.gov.uk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cid:ii_lgbc0j7h5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cid:BF01F746-CA94-4AFF-B36C-9DD0575EE296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5" Type="http://schemas.openxmlformats.org/officeDocument/2006/relationships/image" Target="cid:75220012-7B13-443A-AC1C-5E0753A3D478" TargetMode="Externa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27909" y="5013176"/>
            <a:ext cx="9171909" cy="1844824"/>
          </a:xfrm>
          <a:prstGeom prst="rect">
            <a:avLst/>
          </a:prstGeom>
          <a:solidFill>
            <a:srgbClr val="0052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5313982"/>
            <a:ext cx="7992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</a:rPr>
              <a:t>HADDINGTON &amp; LAMMERMUIR AREA PARTNERSHIP </a:t>
            </a:r>
          </a:p>
          <a:p>
            <a:r>
              <a:rPr lang="en-GB" sz="2400" b="1" dirty="0" smtClean="0">
                <a:solidFill>
                  <a:schemeClr val="bg1"/>
                </a:solidFill>
              </a:rPr>
              <a:t>ANNUAL PUBLIC MEETING 23</a:t>
            </a:r>
            <a:r>
              <a:rPr lang="en-GB" sz="2400" b="1" baseline="30000" dirty="0" smtClean="0">
                <a:solidFill>
                  <a:schemeClr val="bg1"/>
                </a:solidFill>
              </a:rPr>
              <a:t>RD</a:t>
            </a:r>
            <a:r>
              <a:rPr lang="en-GB" sz="2400" b="1" dirty="0" smtClean="0">
                <a:solidFill>
                  <a:schemeClr val="bg1"/>
                </a:solidFill>
              </a:rPr>
              <a:t> MAY 2023</a:t>
            </a:r>
            <a:endParaRPr lang="en-GB" sz="5400" b="1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95536" y="6237312"/>
            <a:ext cx="748883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Houses at Bolton, East Lothian © Walter Baxter :: Geograph Britain and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0694"/>
            <a:ext cx="1331640" cy="106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arvald and Bara Parish Church, East Lothian, Scotland, UK Stock Photo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8391"/>
            <a:ext cx="1344149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wo East Lothian men rushed to hospital after huge street brawl erupt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56" y="2086503"/>
            <a:ext cx="1408611" cy="93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umbi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56" y="3027439"/>
            <a:ext cx="1494371" cy="85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oastal East Lothian : A View Towards... © Richard West cc-by-sa/2.0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09" y="3860136"/>
            <a:ext cx="1537385" cy="115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Rural East Lothian : Morham Village Hall © Richard West :: Geograph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0694"/>
            <a:ext cx="1293378" cy="97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© Copyright Richard Webb and licensed for reus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980728"/>
            <a:ext cx="1319621" cy="84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Stobshiel Dam © Richard Webb :: Geograph Britain and Irelan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322" y="1814262"/>
            <a:ext cx="1280678" cy="960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East Saltoun in East Lothian « yourlocalweb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2773531"/>
            <a:ext cx="1259632" cy="944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West Saltoun in East Lothian « yourlocalweb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019" y="3718256"/>
            <a:ext cx="1265981" cy="1280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ile:Vintage road sign.East Lothian.jpg - Wikimedia Common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086" y="116632"/>
            <a:ext cx="6372173" cy="4817113"/>
          </a:xfrm>
          <a:prstGeom prst="rect">
            <a:avLst/>
          </a:prstGeom>
          <a:noFill/>
          <a:ln w="127000" cap="sq" algn="ctr">
            <a:solidFill>
              <a:srgbClr val="000000"/>
            </a:solidFill>
            <a:miter lim="800000"/>
            <a:headEnd/>
            <a:tailEnd/>
          </a:ln>
          <a:effectLst>
            <a:outerShdw blurRad="57150" dist="50800" dir="2700000" algn="ctr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6" descr="Castlepark golf club, Longyester, East Lothian | Longyester | Flickr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3768" y="0"/>
            <a:ext cx="6660232" cy="894730"/>
          </a:xfrm>
        </p:spPr>
        <p:txBody>
          <a:bodyPr/>
          <a:lstStyle/>
          <a:p>
            <a:pPr algn="ctr"/>
            <a:r>
              <a:rPr lang="en-GB" b="1" dirty="0" smtClean="0"/>
              <a:t>Haddington History Society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3768" y="980728"/>
            <a:ext cx="6480720" cy="576064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Creation </a:t>
            </a:r>
            <a:r>
              <a:rPr lang="en-GB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of an information panel on the site of the Abbey of St Mary, Haddington.  Creation of an Abbey Trail guide for walkers linking sites associated with the Abbey</a:t>
            </a:r>
            <a:r>
              <a:rPr lang="en-GB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GB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Outcome </a:t>
            </a:r>
            <a:r>
              <a:rPr lang="en-GB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1: </a:t>
            </a:r>
            <a:r>
              <a:rPr lang="en-GB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better understanding and appreciation of Haddington’s heritage</a:t>
            </a:r>
            <a:r>
              <a:rPr lang="en-GB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GB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Outcome </a:t>
            </a:r>
            <a:r>
              <a:rPr lang="en-GB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2: </a:t>
            </a:r>
            <a:r>
              <a:rPr lang="en-GB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Greater use of the Tyne core path with consequent health benefits</a:t>
            </a:r>
            <a:r>
              <a:rPr lang="en-GB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GB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Outcome </a:t>
            </a:r>
            <a:r>
              <a:rPr lang="en-GB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3: </a:t>
            </a:r>
            <a:r>
              <a:rPr lang="en-GB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Increased footfall in local eating places</a:t>
            </a:r>
            <a:r>
              <a:rPr lang="en-GB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GB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Total project costs £ 2586.28</a:t>
            </a:r>
          </a:p>
          <a:p>
            <a:r>
              <a:rPr lang="en-GB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Awarded £750</a:t>
            </a:r>
          </a:p>
          <a:p>
            <a:endParaRPr lang="en-GB" dirty="0"/>
          </a:p>
        </p:txBody>
      </p:sp>
      <p:sp>
        <p:nvSpPr>
          <p:cNvPr id="5" name="AutoShape 4" descr="https://haddingtonshistory.org.uk/files/2022/11/Abbey-of-St-Mary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Picture 5" descr="C:\Users\macll\AppData\Local\Microsoft\Windows\INetCache\Content.Word\Govenlock_ Diann_WHN01769_FIERO_0033_00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8" t="-2012" r="9658"/>
          <a:stretch/>
        </p:blipFill>
        <p:spPr bwMode="auto">
          <a:xfrm rot="16200000">
            <a:off x="-2223120" y="2223121"/>
            <a:ext cx="6858004" cy="24117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7262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3768" y="-649"/>
            <a:ext cx="6660232" cy="895379"/>
          </a:xfrm>
        </p:spPr>
        <p:txBody>
          <a:bodyPr>
            <a:normAutofit/>
          </a:bodyPr>
          <a:lstStyle/>
          <a:p>
            <a:pPr algn="ctr"/>
            <a:r>
              <a:rPr lang="en-GB" sz="2800" b="1" dirty="0" smtClean="0"/>
              <a:t>Haddington East TRA-Mental Health Peer</a:t>
            </a:r>
            <a:endParaRPr lang="en-GB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3768" y="980728"/>
            <a:ext cx="6552728" cy="5760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 smtClean="0">
                <a:solidFill>
                  <a:schemeClr val="tx1"/>
                </a:solidFill>
              </a:rPr>
              <a:t>HETRA </a:t>
            </a:r>
            <a:r>
              <a:rPr lang="en-GB" b="1" dirty="0">
                <a:solidFill>
                  <a:schemeClr val="tx1"/>
                </a:solidFill>
              </a:rPr>
              <a:t>- Mental Health Peer Support Group – ‘Buddying and Group meet up</a:t>
            </a:r>
            <a:r>
              <a:rPr lang="en-GB" b="1" dirty="0" smtClean="0">
                <a:solidFill>
                  <a:schemeClr val="tx1"/>
                </a:solidFill>
              </a:rPr>
              <a:t>’</a:t>
            </a: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</a:endParaRPr>
          </a:p>
          <a:p>
            <a:r>
              <a:rPr lang="en-GB" b="1" dirty="0">
                <a:solidFill>
                  <a:schemeClr val="tx1"/>
                </a:solidFill>
              </a:rPr>
              <a:t>Outcome 1</a:t>
            </a:r>
            <a:r>
              <a:rPr lang="en-GB" dirty="0">
                <a:solidFill>
                  <a:schemeClr val="tx1"/>
                </a:solidFill>
              </a:rPr>
              <a:t>: Reduction of </a:t>
            </a:r>
            <a:r>
              <a:rPr lang="en-GB" dirty="0" smtClean="0">
                <a:solidFill>
                  <a:schemeClr val="tx1"/>
                </a:solidFill>
              </a:rPr>
              <a:t>loneliness </a:t>
            </a:r>
            <a:r>
              <a:rPr lang="en-GB" dirty="0">
                <a:solidFill>
                  <a:schemeClr val="tx1"/>
                </a:solidFill>
              </a:rPr>
              <a:t>and </a:t>
            </a:r>
            <a:r>
              <a:rPr lang="en-GB" dirty="0" smtClean="0">
                <a:solidFill>
                  <a:schemeClr val="tx1"/>
                </a:solidFill>
              </a:rPr>
              <a:t>isolation</a:t>
            </a: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</a:endParaRPr>
          </a:p>
          <a:p>
            <a:r>
              <a:rPr lang="en-GB" b="1" dirty="0">
                <a:solidFill>
                  <a:schemeClr val="tx1"/>
                </a:solidFill>
              </a:rPr>
              <a:t>Outcome 2: </a:t>
            </a:r>
            <a:r>
              <a:rPr lang="en-GB" dirty="0">
                <a:solidFill>
                  <a:schemeClr val="tx1"/>
                </a:solidFill>
              </a:rPr>
              <a:t>Peer </a:t>
            </a:r>
            <a:r>
              <a:rPr lang="en-GB" dirty="0" smtClean="0">
                <a:solidFill>
                  <a:schemeClr val="tx1"/>
                </a:solidFill>
              </a:rPr>
              <a:t>Support/socialising</a:t>
            </a: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</a:endParaRPr>
          </a:p>
          <a:p>
            <a:r>
              <a:rPr lang="en-GB" b="1" dirty="0">
                <a:solidFill>
                  <a:schemeClr val="tx1"/>
                </a:solidFill>
              </a:rPr>
              <a:t>Outcome 3</a:t>
            </a:r>
            <a:r>
              <a:rPr lang="en-GB" dirty="0">
                <a:solidFill>
                  <a:schemeClr val="tx1"/>
                </a:solidFill>
              </a:rPr>
              <a:t>: Removed financial barriers to social interactions</a:t>
            </a:r>
          </a:p>
          <a:p>
            <a:pPr marL="0" indent="0">
              <a:buNone/>
            </a:pPr>
            <a:r>
              <a:rPr lang="en-GB" b="1" dirty="0">
                <a:solidFill>
                  <a:schemeClr val="tx1"/>
                </a:solidFill>
              </a:rPr>
              <a:t> 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GB" b="1" dirty="0">
                <a:solidFill>
                  <a:schemeClr val="tx1"/>
                </a:solidFill>
              </a:rPr>
              <a:t>Awarded £2000 and a further £1500</a:t>
            </a:r>
          </a:p>
          <a:p>
            <a:endParaRPr lang="en-GB" dirty="0"/>
          </a:p>
        </p:txBody>
      </p:sp>
      <p:pic>
        <p:nvPicPr>
          <p:cNvPr id="4" name="image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2751" y="-649"/>
            <a:ext cx="2352503" cy="6858649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61972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0006" y="0"/>
            <a:ext cx="6693994" cy="1124744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b="1" dirty="0" smtClean="0"/>
              <a:t>Humbie, West &amp; East </a:t>
            </a:r>
            <a:r>
              <a:rPr lang="en-GB" sz="2400" b="1" dirty="0" err="1" smtClean="0"/>
              <a:t>Saltoun</a:t>
            </a:r>
            <a:r>
              <a:rPr lang="en-GB" sz="2400" b="1" dirty="0" smtClean="0"/>
              <a:t> and Bolton Community Council – ‘</a:t>
            </a:r>
            <a:r>
              <a:rPr lang="en-GB" sz="2400" b="1" dirty="0" err="1" smtClean="0"/>
              <a:t>Humbiehelp</a:t>
            </a:r>
            <a:r>
              <a:rPr lang="en-GB" sz="2400" b="1" dirty="0" smtClean="0"/>
              <a:t>’ Resilience Group</a:t>
            </a:r>
            <a:endParaRPr lang="en-GB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3768" y="1340768"/>
            <a:ext cx="6660232" cy="551723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b="1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Soupersnack</a:t>
            </a:r>
            <a:r>
              <a:rPr lang="en-GB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lunches extend </a:t>
            </a:r>
            <a:r>
              <a:rPr lang="en-GB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 </a:t>
            </a:r>
            <a:r>
              <a:rPr lang="en-GB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April</a:t>
            </a:r>
            <a:endParaRPr lang="en-GB" b="1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en-GB" b="1" dirty="0">
                <a:solidFill>
                  <a:schemeClr val="tx1"/>
                </a:solidFill>
              </a:rPr>
              <a:t>	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GB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Outcome </a:t>
            </a:r>
            <a:r>
              <a:rPr lang="en-GB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1: </a:t>
            </a:r>
            <a:r>
              <a:rPr lang="en-GB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Twenty-two </a:t>
            </a:r>
            <a:r>
              <a:rPr lang="en-GB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residents meet on a fortnightly basis, in the village hall, this reduces their social isolation and is part of a ‘trip out’ to the village hall</a:t>
            </a:r>
            <a:r>
              <a:rPr lang="en-GB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GB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Outcome </a:t>
            </a:r>
            <a:r>
              <a:rPr lang="en-GB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2: </a:t>
            </a:r>
            <a:r>
              <a:rPr lang="en-GB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Volunteers mix with residents allowing access to stimulating conversation</a:t>
            </a:r>
            <a:r>
              <a:rPr lang="en-GB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GB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Outcome </a:t>
            </a:r>
            <a:r>
              <a:rPr lang="en-GB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3: </a:t>
            </a:r>
            <a:r>
              <a:rPr lang="en-GB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tasty homemade lunch is available, either eaten in the hall or delivered to their home</a:t>
            </a:r>
            <a:r>
              <a:rPr lang="en-GB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GB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Awarded £450</a:t>
            </a:r>
          </a:p>
          <a:p>
            <a:endParaRPr lang="en-GB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117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78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7784" y="0"/>
            <a:ext cx="6516216" cy="966738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 smtClean="0"/>
              <a:t>Keep the </a:t>
            </a:r>
            <a:r>
              <a:rPr lang="en-GB" sz="3200" b="1" dirty="0" err="1" smtClean="0"/>
              <a:t>Heid</a:t>
            </a:r>
            <a:r>
              <a:rPr lang="en-GB" sz="3200" b="1" dirty="0" smtClean="0"/>
              <a:t> Mental Health Cafe</a:t>
            </a:r>
            <a:endParaRPr lang="en-GB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9792" y="1052736"/>
            <a:ext cx="6264696" cy="568863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b="1" dirty="0" smtClean="0">
                <a:solidFill>
                  <a:schemeClr val="tx1"/>
                </a:solidFill>
              </a:rPr>
              <a:t>Keep </a:t>
            </a:r>
            <a:r>
              <a:rPr lang="en-GB" b="1" dirty="0">
                <a:solidFill>
                  <a:schemeClr val="tx1"/>
                </a:solidFill>
              </a:rPr>
              <a:t>The </a:t>
            </a:r>
            <a:r>
              <a:rPr lang="en-GB" b="1" dirty="0" err="1">
                <a:solidFill>
                  <a:schemeClr val="tx1"/>
                </a:solidFill>
              </a:rPr>
              <a:t>Heid</a:t>
            </a:r>
            <a:r>
              <a:rPr lang="en-GB" b="1" dirty="0">
                <a:solidFill>
                  <a:schemeClr val="tx1"/>
                </a:solidFill>
              </a:rPr>
              <a:t> is a safe place to share experiences of living with mental health problems for residents of Haddington and the surrounding area. </a:t>
            </a:r>
            <a:endParaRPr lang="en-GB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chemeClr val="tx1"/>
                </a:solidFill>
              </a:rPr>
              <a:t> 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GB" b="1" dirty="0">
                <a:solidFill>
                  <a:schemeClr val="tx1"/>
                </a:solidFill>
              </a:rPr>
              <a:t>Outcome </a:t>
            </a:r>
            <a:r>
              <a:rPr lang="en-GB" b="1" dirty="0" smtClean="0">
                <a:solidFill>
                  <a:schemeClr val="tx1"/>
                </a:solidFill>
              </a:rPr>
              <a:t>1: </a:t>
            </a:r>
            <a:r>
              <a:rPr lang="en-GB" dirty="0" smtClean="0">
                <a:solidFill>
                  <a:schemeClr val="tx1"/>
                </a:solidFill>
              </a:rPr>
              <a:t>People </a:t>
            </a:r>
            <a:r>
              <a:rPr lang="en-GB" dirty="0">
                <a:solidFill>
                  <a:schemeClr val="tx1"/>
                </a:solidFill>
              </a:rPr>
              <a:t>will have the opportunity to improve their mental health by sharing experiences with others in similar situations</a:t>
            </a:r>
            <a:r>
              <a:rPr lang="en-GB" dirty="0" smtClean="0">
                <a:solidFill>
                  <a:schemeClr val="tx1"/>
                </a:solidFill>
              </a:rPr>
              <a:t>.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b="1" dirty="0">
                <a:solidFill>
                  <a:schemeClr val="tx1"/>
                </a:solidFill>
              </a:rPr>
              <a:t>Outcome </a:t>
            </a:r>
            <a:r>
              <a:rPr lang="en-GB" b="1" dirty="0" smtClean="0">
                <a:solidFill>
                  <a:schemeClr val="tx1"/>
                </a:solidFill>
              </a:rPr>
              <a:t>2: </a:t>
            </a:r>
            <a:r>
              <a:rPr lang="en-GB" dirty="0" smtClean="0">
                <a:solidFill>
                  <a:schemeClr val="tx1"/>
                </a:solidFill>
              </a:rPr>
              <a:t>People </a:t>
            </a:r>
            <a:r>
              <a:rPr lang="en-GB" dirty="0">
                <a:solidFill>
                  <a:schemeClr val="tx1"/>
                </a:solidFill>
              </a:rPr>
              <a:t>will have the opportunity to meet others in their community experiencing similar issues</a:t>
            </a:r>
            <a:r>
              <a:rPr lang="en-GB" dirty="0" smtClean="0">
                <a:solidFill>
                  <a:schemeClr val="tx1"/>
                </a:solidFill>
              </a:rPr>
              <a:t>.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b="1" dirty="0">
                <a:solidFill>
                  <a:schemeClr val="tx1"/>
                </a:solidFill>
              </a:rPr>
              <a:t>Outcome </a:t>
            </a:r>
            <a:r>
              <a:rPr lang="en-GB" b="1" dirty="0" smtClean="0">
                <a:solidFill>
                  <a:schemeClr val="tx1"/>
                </a:solidFill>
              </a:rPr>
              <a:t>3: </a:t>
            </a:r>
            <a:r>
              <a:rPr lang="en-GB" dirty="0" smtClean="0">
                <a:solidFill>
                  <a:schemeClr val="tx1"/>
                </a:solidFill>
              </a:rPr>
              <a:t>People </a:t>
            </a:r>
            <a:r>
              <a:rPr lang="en-GB" dirty="0">
                <a:solidFill>
                  <a:schemeClr val="tx1"/>
                </a:solidFill>
              </a:rPr>
              <a:t>will become more resilient and develop coping strategies for improving their mental health</a:t>
            </a:r>
            <a:r>
              <a:rPr lang="en-GB" dirty="0" smtClean="0">
                <a:solidFill>
                  <a:schemeClr val="tx1"/>
                </a:solidFill>
              </a:rPr>
              <a:t>.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b="1" dirty="0">
                <a:solidFill>
                  <a:schemeClr val="tx1"/>
                </a:solidFill>
              </a:rPr>
              <a:t>Awarded £1100</a:t>
            </a:r>
          </a:p>
          <a:p>
            <a:endParaRPr lang="en-GB" dirty="0"/>
          </a:p>
        </p:txBody>
      </p:sp>
      <p:pic>
        <p:nvPicPr>
          <p:cNvPr id="4" name="Picture 3" descr="cid:01ea7a21-a828-44ca-baec-894fcba73655@eastlothian.gov.uk"/>
          <p:cNvPicPr/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252028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684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3768" y="0"/>
            <a:ext cx="6660232" cy="894730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 smtClean="0"/>
              <a:t>The Lammermuir Larder Group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3768" y="1042416"/>
            <a:ext cx="6552728" cy="577096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b="1" dirty="0" smtClean="0">
                <a:solidFill>
                  <a:schemeClr val="tx1"/>
                </a:solidFill>
              </a:rPr>
              <a:t>Costs </a:t>
            </a:r>
            <a:r>
              <a:rPr lang="en-GB" b="1" dirty="0">
                <a:solidFill>
                  <a:schemeClr val="tx1"/>
                </a:solidFill>
              </a:rPr>
              <a:t>involved in moving to permanent premises and the running costs for the next year</a:t>
            </a:r>
            <a:r>
              <a:rPr lang="en-GB" b="1" dirty="0" smtClean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</a:endParaRPr>
          </a:p>
          <a:p>
            <a:r>
              <a:rPr lang="en-GB" b="1" dirty="0">
                <a:solidFill>
                  <a:schemeClr val="tx1"/>
                </a:solidFill>
              </a:rPr>
              <a:t>Outcome </a:t>
            </a:r>
            <a:r>
              <a:rPr lang="en-GB" b="1" dirty="0" smtClean="0">
                <a:solidFill>
                  <a:schemeClr val="tx1"/>
                </a:solidFill>
              </a:rPr>
              <a:t>1: </a:t>
            </a:r>
            <a:r>
              <a:rPr lang="en-GB" dirty="0" smtClean="0">
                <a:solidFill>
                  <a:schemeClr val="tx1"/>
                </a:solidFill>
              </a:rPr>
              <a:t>By </a:t>
            </a:r>
            <a:r>
              <a:rPr lang="en-GB" dirty="0">
                <a:solidFill>
                  <a:schemeClr val="tx1"/>
                </a:solidFill>
              </a:rPr>
              <a:t>having more accessible and permanent premises, the Larder will be able to grow and offer more services to the people of this ward, including small food workshops following the pandemic</a:t>
            </a:r>
            <a:r>
              <a:rPr lang="en-GB" dirty="0" smtClean="0">
                <a:solidFill>
                  <a:schemeClr val="tx1"/>
                </a:solidFill>
              </a:rPr>
              <a:t>.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b="1" dirty="0">
                <a:solidFill>
                  <a:schemeClr val="tx1"/>
                </a:solidFill>
              </a:rPr>
              <a:t>Outcome </a:t>
            </a:r>
            <a:r>
              <a:rPr lang="en-GB" b="1" dirty="0" smtClean="0">
                <a:solidFill>
                  <a:schemeClr val="tx1"/>
                </a:solidFill>
              </a:rPr>
              <a:t>2: </a:t>
            </a:r>
            <a:r>
              <a:rPr lang="en-GB" dirty="0" smtClean="0">
                <a:solidFill>
                  <a:schemeClr val="tx1"/>
                </a:solidFill>
              </a:rPr>
              <a:t>More </a:t>
            </a:r>
            <a:r>
              <a:rPr lang="en-GB" dirty="0">
                <a:solidFill>
                  <a:schemeClr val="tx1"/>
                </a:solidFill>
              </a:rPr>
              <a:t>people will be able to access emergency food by dropping in to the new premises and picking up what they need</a:t>
            </a:r>
            <a:r>
              <a:rPr lang="en-GB" dirty="0" smtClean="0">
                <a:solidFill>
                  <a:schemeClr val="tx1"/>
                </a:solidFill>
              </a:rPr>
              <a:t>.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b="1" dirty="0">
                <a:solidFill>
                  <a:schemeClr val="tx1"/>
                </a:solidFill>
              </a:rPr>
              <a:t>Outcome </a:t>
            </a:r>
            <a:r>
              <a:rPr lang="en-GB" b="1" dirty="0" smtClean="0">
                <a:solidFill>
                  <a:schemeClr val="tx1"/>
                </a:solidFill>
              </a:rPr>
              <a:t>3: </a:t>
            </a:r>
            <a:r>
              <a:rPr lang="en-GB" dirty="0" smtClean="0">
                <a:solidFill>
                  <a:schemeClr val="tx1"/>
                </a:solidFill>
              </a:rPr>
              <a:t>As </a:t>
            </a:r>
            <a:r>
              <a:rPr lang="en-GB" dirty="0">
                <a:solidFill>
                  <a:schemeClr val="tx1"/>
                </a:solidFill>
              </a:rPr>
              <a:t>we have a private meeting room, we will be able to offer 1:1 welfare benefit advice to people in this ward</a:t>
            </a:r>
            <a:r>
              <a:rPr lang="en-GB" dirty="0" smtClean="0">
                <a:solidFill>
                  <a:schemeClr val="tx1"/>
                </a:solidFill>
              </a:rPr>
              <a:t>.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b="1" dirty="0">
                <a:solidFill>
                  <a:schemeClr val="tx1"/>
                </a:solidFill>
              </a:rPr>
              <a:t>Awarded £3390.88</a:t>
            </a:r>
          </a:p>
          <a:p>
            <a:endParaRPr lang="en-GB" dirty="0"/>
          </a:p>
        </p:txBody>
      </p:sp>
      <p:pic>
        <p:nvPicPr>
          <p:cNvPr id="4" name="Picture 3" descr="Y:\Budgets\Financial Year 2021 2022\Haddington &amp; Lammermuir\3a AP Approved\Lammermuir Larder - New premises\Evaluation\christmasmeal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41176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257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3768" y="0"/>
            <a:ext cx="6660232" cy="894730"/>
          </a:xfrm>
        </p:spPr>
        <p:txBody>
          <a:bodyPr/>
          <a:lstStyle/>
          <a:p>
            <a:pPr algn="ctr"/>
            <a:r>
              <a:rPr lang="en-GB" b="1" dirty="0" smtClean="0"/>
              <a:t>Haddington RFC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3768" y="1124744"/>
            <a:ext cx="6552728" cy="5616624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en-GB" sz="55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Funding </a:t>
            </a:r>
            <a:r>
              <a:rPr lang="en-GB" sz="55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 support a new fence to prevent anti social behaviour at HRFC</a:t>
            </a:r>
            <a:r>
              <a:rPr lang="en-GB" sz="55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marL="0" indent="0">
              <a:buNone/>
            </a:pPr>
            <a:endParaRPr lang="en-GB" sz="45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GB" sz="45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outcomes </a:t>
            </a:r>
            <a:r>
              <a:rPr lang="en-GB" sz="45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 are looking to achieve</a:t>
            </a:r>
            <a:r>
              <a:rPr lang="en-GB" sz="45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</a:p>
          <a:p>
            <a:endParaRPr lang="en-GB" sz="45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/>
            <a:r>
              <a:rPr lang="en-GB" sz="45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Permanent protection to the bin store area with c10 waste bins of waste including glass bottles</a:t>
            </a:r>
            <a:r>
              <a:rPr lang="en-GB" sz="45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lvl="0"/>
            <a:endParaRPr lang="en-GB" sz="45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/>
            <a:r>
              <a:rPr lang="en-GB" sz="45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Permanent protection to out of hours access the fire </a:t>
            </a:r>
            <a:r>
              <a:rPr lang="en-GB" sz="45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escape</a:t>
            </a:r>
          </a:p>
          <a:p>
            <a:pPr lvl="0"/>
            <a:endParaRPr lang="en-GB" sz="45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/>
            <a:r>
              <a:rPr lang="en-GB" sz="45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Double gate access will allow access to the bins and rugby kit </a:t>
            </a:r>
            <a:r>
              <a:rPr lang="en-GB" sz="45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stores</a:t>
            </a:r>
          </a:p>
          <a:p>
            <a:pPr lvl="0"/>
            <a:endParaRPr lang="en-GB" sz="45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/>
            <a:r>
              <a:rPr lang="en-GB" sz="45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Double gate access will allow the gates to be unlocked when the clubhouse is in use </a:t>
            </a:r>
            <a:endParaRPr lang="en-GB" sz="45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/>
            <a:endParaRPr lang="en-GB" sz="45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/>
            <a:r>
              <a:rPr lang="en-GB" sz="45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Reduce anti social behaviour with a direct impact on Police time taken up in investigating antisocial </a:t>
            </a:r>
            <a:r>
              <a:rPr lang="en-GB" sz="45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behaviour</a:t>
            </a:r>
          </a:p>
          <a:p>
            <a:pPr lvl="0"/>
            <a:endParaRPr lang="en-GB" sz="45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/>
            <a:r>
              <a:rPr lang="en-GB" sz="45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Increase protection to HRFC clubhouse and protecting a well utilised community facility</a:t>
            </a:r>
            <a:r>
              <a:rPr lang="en-GB" sz="45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lvl="0"/>
            <a:endParaRPr lang="en-GB" sz="45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GB" sz="45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Total cost of project £5220</a:t>
            </a:r>
          </a:p>
          <a:p>
            <a:r>
              <a:rPr lang="en-GB" sz="45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Awarded £2610</a:t>
            </a:r>
          </a:p>
          <a:p>
            <a:endParaRPr lang="en-GB" dirty="0"/>
          </a:p>
        </p:txBody>
      </p:sp>
      <p:pic>
        <p:nvPicPr>
          <p:cNvPr id="4" name="Picture 3" descr="cid:47e1eb19-fbeb-47f2-b016-7dffd20f2822@eastlothian.gov.uk"/>
          <p:cNvPicPr/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267744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116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776" y="0"/>
            <a:ext cx="6588224" cy="894730"/>
          </a:xfrm>
        </p:spPr>
        <p:txBody>
          <a:bodyPr/>
          <a:lstStyle/>
          <a:p>
            <a:pPr algn="ctr"/>
            <a:r>
              <a:rPr lang="en-GB" b="1" dirty="0" smtClean="0"/>
              <a:t>HETRA and other residents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55776" y="1124744"/>
            <a:ext cx="6480720" cy="561662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b="1" dirty="0">
                <a:solidFill>
                  <a:schemeClr val="tx1"/>
                </a:solidFill>
              </a:rPr>
              <a:t>Cllr Craig Hoy on behalf of the residents around the area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2 x public refuse bins for railway walk </a:t>
            </a:r>
            <a:r>
              <a:rPr lang="en-GB" dirty="0" smtClean="0">
                <a:solidFill>
                  <a:schemeClr val="tx1"/>
                </a:solidFill>
              </a:rPr>
              <a:t>area</a:t>
            </a:r>
          </a:p>
          <a:p>
            <a:endParaRPr lang="en-GB" sz="900" dirty="0">
              <a:solidFill>
                <a:schemeClr val="tx1"/>
              </a:solidFill>
            </a:endParaRPr>
          </a:p>
          <a:p>
            <a:r>
              <a:rPr lang="en-GB" b="1" dirty="0">
                <a:solidFill>
                  <a:schemeClr val="tx1"/>
                </a:solidFill>
              </a:rPr>
              <a:t>Outcome </a:t>
            </a:r>
            <a:r>
              <a:rPr lang="en-GB" b="1" dirty="0" smtClean="0">
                <a:solidFill>
                  <a:schemeClr val="tx1"/>
                </a:solidFill>
              </a:rPr>
              <a:t>1: </a:t>
            </a:r>
            <a:r>
              <a:rPr lang="en-GB" dirty="0" smtClean="0">
                <a:solidFill>
                  <a:schemeClr val="tx1"/>
                </a:solidFill>
              </a:rPr>
              <a:t>Improve </a:t>
            </a:r>
            <a:r>
              <a:rPr lang="en-GB" dirty="0">
                <a:solidFill>
                  <a:schemeClr val="tx1"/>
                </a:solidFill>
              </a:rPr>
              <a:t>local amenity to ensure area looks vibrant and </a:t>
            </a:r>
            <a:r>
              <a:rPr lang="en-GB" dirty="0" smtClean="0">
                <a:solidFill>
                  <a:schemeClr val="tx1"/>
                </a:solidFill>
              </a:rPr>
              <a:t>appealing</a:t>
            </a:r>
          </a:p>
          <a:p>
            <a:endParaRPr lang="en-GB" sz="1000" dirty="0">
              <a:solidFill>
                <a:schemeClr val="tx1"/>
              </a:solidFill>
            </a:endParaRPr>
          </a:p>
          <a:p>
            <a:r>
              <a:rPr lang="en-GB" b="1" dirty="0">
                <a:solidFill>
                  <a:schemeClr val="tx1"/>
                </a:solidFill>
              </a:rPr>
              <a:t>Outcome </a:t>
            </a:r>
            <a:r>
              <a:rPr lang="en-GB" b="1" dirty="0" smtClean="0">
                <a:solidFill>
                  <a:schemeClr val="tx1"/>
                </a:solidFill>
              </a:rPr>
              <a:t>2: </a:t>
            </a:r>
            <a:r>
              <a:rPr lang="en-GB" dirty="0" smtClean="0">
                <a:solidFill>
                  <a:schemeClr val="tx1"/>
                </a:solidFill>
              </a:rPr>
              <a:t>Resolve </a:t>
            </a:r>
            <a:r>
              <a:rPr lang="en-GB" dirty="0">
                <a:solidFill>
                  <a:schemeClr val="tx1"/>
                </a:solidFill>
              </a:rPr>
              <a:t>litter </a:t>
            </a:r>
            <a:r>
              <a:rPr lang="en-GB" dirty="0" smtClean="0">
                <a:solidFill>
                  <a:schemeClr val="tx1"/>
                </a:solidFill>
              </a:rPr>
              <a:t>problem</a:t>
            </a:r>
          </a:p>
          <a:p>
            <a:endParaRPr lang="en-GB" sz="1000" dirty="0">
              <a:solidFill>
                <a:schemeClr val="tx1"/>
              </a:solidFill>
            </a:endParaRPr>
          </a:p>
          <a:p>
            <a:r>
              <a:rPr lang="en-GB" b="1" dirty="0">
                <a:solidFill>
                  <a:schemeClr val="tx1"/>
                </a:solidFill>
              </a:rPr>
              <a:t>Outcome </a:t>
            </a:r>
            <a:r>
              <a:rPr lang="en-GB" b="1" dirty="0" smtClean="0">
                <a:solidFill>
                  <a:schemeClr val="tx1"/>
                </a:solidFill>
              </a:rPr>
              <a:t>3: </a:t>
            </a:r>
            <a:r>
              <a:rPr lang="en-GB" dirty="0" smtClean="0">
                <a:solidFill>
                  <a:schemeClr val="tx1"/>
                </a:solidFill>
              </a:rPr>
              <a:t>Improve </a:t>
            </a:r>
            <a:r>
              <a:rPr lang="en-GB" dirty="0">
                <a:solidFill>
                  <a:schemeClr val="tx1"/>
                </a:solidFill>
              </a:rPr>
              <a:t>health and </a:t>
            </a:r>
            <a:r>
              <a:rPr lang="en-GB" dirty="0" smtClean="0">
                <a:solidFill>
                  <a:schemeClr val="tx1"/>
                </a:solidFill>
              </a:rPr>
              <a:t>wellbeing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b="1" dirty="0">
                <a:solidFill>
                  <a:schemeClr val="tx1"/>
                </a:solidFill>
              </a:rPr>
              <a:t>Awarded £800 to Amenities Services for purchase and installation</a:t>
            </a:r>
            <a:r>
              <a:rPr lang="en-GB" b="1" dirty="0" smtClean="0">
                <a:solidFill>
                  <a:schemeClr val="tx1"/>
                </a:solidFill>
              </a:rPr>
              <a:t>.</a:t>
            </a:r>
          </a:p>
          <a:p>
            <a:endParaRPr lang="en-GB" sz="900" dirty="0">
              <a:solidFill>
                <a:schemeClr val="tx1"/>
              </a:solidFill>
            </a:endParaRPr>
          </a:p>
          <a:p>
            <a:r>
              <a:rPr lang="en-GB" b="1" dirty="0">
                <a:solidFill>
                  <a:schemeClr val="tx1"/>
                </a:solidFill>
              </a:rPr>
              <a:t>Haddington East Tenants &amp; Residents </a:t>
            </a:r>
            <a:r>
              <a:rPr lang="en-GB" b="1" dirty="0" smtClean="0">
                <a:solidFill>
                  <a:schemeClr val="tx1"/>
                </a:solidFill>
              </a:rPr>
              <a:t>Group</a:t>
            </a:r>
          </a:p>
          <a:p>
            <a:endParaRPr lang="en-GB" sz="900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To complete the upgrading of </a:t>
            </a:r>
            <a:r>
              <a:rPr lang="en-GB" dirty="0" err="1">
                <a:solidFill>
                  <a:schemeClr val="tx1"/>
                </a:solidFill>
              </a:rPr>
              <a:t>Seggarsdean</a:t>
            </a:r>
            <a:r>
              <a:rPr lang="en-GB" dirty="0">
                <a:solidFill>
                  <a:schemeClr val="tx1"/>
                </a:solidFill>
              </a:rPr>
              <a:t> park with additional items of two </a:t>
            </a:r>
            <a:r>
              <a:rPr lang="en-GB" dirty="0" smtClean="0">
                <a:solidFill>
                  <a:schemeClr val="tx1"/>
                </a:solidFill>
              </a:rPr>
              <a:t>benches*, </a:t>
            </a:r>
            <a:r>
              <a:rPr lang="en-GB" dirty="0">
                <a:solidFill>
                  <a:schemeClr val="tx1"/>
                </a:solidFill>
              </a:rPr>
              <a:t>two picnic tables and two bins</a:t>
            </a:r>
            <a:r>
              <a:rPr lang="en-GB" dirty="0" smtClean="0">
                <a:solidFill>
                  <a:schemeClr val="tx1"/>
                </a:solidFill>
              </a:rPr>
              <a:t>.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b="1" dirty="0">
                <a:solidFill>
                  <a:schemeClr val="tx1"/>
                </a:solidFill>
              </a:rPr>
              <a:t>Awarded £4071.89 to Amenities Services </a:t>
            </a:r>
            <a:endParaRPr lang="en-GB" dirty="0">
              <a:solidFill>
                <a:schemeClr val="tx1"/>
              </a:solidFill>
            </a:endParaRPr>
          </a:p>
          <a:p>
            <a:endParaRPr lang="en-GB" dirty="0"/>
          </a:p>
        </p:txBody>
      </p:sp>
      <p:pic>
        <p:nvPicPr>
          <p:cNvPr id="8194" name="Picture 2" descr="https://www.eastlothiancourier.com/resources/images/11666932/?type=responsive-gallery-full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1" y="0"/>
            <a:ext cx="252028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03E7ABC1-9BFE-4AF6-AE5E-9ADCEF8326F3" descr="IMG_039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0" t="26948" r="19378" b="26090"/>
          <a:stretch/>
        </p:blipFill>
        <p:spPr bwMode="auto">
          <a:xfrm rot="5400000">
            <a:off x="-178260" y="4140660"/>
            <a:ext cx="2840288" cy="248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331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3768" y="5015"/>
            <a:ext cx="6660232" cy="889715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 smtClean="0"/>
              <a:t>Sketch and Wander for wellbeing</a:t>
            </a:r>
            <a:endParaRPr lang="en-GB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94112" y="980728"/>
            <a:ext cx="6542384" cy="5760640"/>
          </a:xfrm>
        </p:spPr>
        <p:txBody>
          <a:bodyPr>
            <a:normAutofit fontScale="92500" lnSpcReduction="10000"/>
          </a:bodyPr>
          <a:lstStyle/>
          <a:p>
            <a:r>
              <a:rPr lang="en-GB" b="1" dirty="0" smtClean="0">
                <a:solidFill>
                  <a:schemeClr val="tx1"/>
                </a:solidFill>
              </a:rPr>
              <a:t>Outcome </a:t>
            </a:r>
            <a:r>
              <a:rPr lang="en-GB" dirty="0" smtClean="0">
                <a:solidFill>
                  <a:schemeClr val="tx1"/>
                </a:solidFill>
              </a:rPr>
              <a:t>1: To </a:t>
            </a:r>
            <a:r>
              <a:rPr lang="en-GB" dirty="0">
                <a:solidFill>
                  <a:schemeClr val="tx1"/>
                </a:solidFill>
              </a:rPr>
              <a:t>offer creative workshops in self expression which connect people to nature, themselves and </a:t>
            </a:r>
            <a:r>
              <a:rPr lang="en-GB" dirty="0" smtClean="0">
                <a:solidFill>
                  <a:schemeClr val="tx1"/>
                </a:solidFill>
              </a:rPr>
              <a:t>each </a:t>
            </a:r>
            <a:r>
              <a:rPr lang="en-GB" dirty="0">
                <a:solidFill>
                  <a:schemeClr val="tx1"/>
                </a:solidFill>
              </a:rPr>
              <a:t>other. </a:t>
            </a:r>
            <a:endParaRPr lang="en-GB" dirty="0" smtClean="0">
              <a:solidFill>
                <a:schemeClr val="tx1"/>
              </a:solidFill>
            </a:endParaRP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b="1" dirty="0" smtClean="0">
                <a:solidFill>
                  <a:schemeClr val="tx1"/>
                </a:solidFill>
              </a:rPr>
              <a:t>Outcome </a:t>
            </a:r>
            <a:r>
              <a:rPr lang="en-GB" b="1" dirty="0" smtClean="0">
                <a:solidFill>
                  <a:schemeClr val="tx1"/>
                </a:solidFill>
              </a:rPr>
              <a:t>2: </a:t>
            </a:r>
            <a:r>
              <a:rPr lang="en-GB" dirty="0" smtClean="0">
                <a:solidFill>
                  <a:schemeClr val="tx1"/>
                </a:solidFill>
              </a:rPr>
              <a:t>To </a:t>
            </a:r>
            <a:r>
              <a:rPr lang="en-GB" dirty="0">
                <a:solidFill>
                  <a:schemeClr val="tx1"/>
                </a:solidFill>
              </a:rPr>
              <a:t>help people connect both to their communities and to where they </a:t>
            </a:r>
            <a:r>
              <a:rPr lang="en-GB" dirty="0" smtClean="0">
                <a:solidFill>
                  <a:schemeClr val="tx1"/>
                </a:solidFill>
              </a:rPr>
              <a:t>live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b="1" dirty="0" smtClean="0">
                <a:solidFill>
                  <a:schemeClr val="tx1"/>
                </a:solidFill>
              </a:rPr>
              <a:t>Outcome </a:t>
            </a:r>
            <a:r>
              <a:rPr lang="en-GB" b="1" dirty="0" smtClean="0">
                <a:solidFill>
                  <a:schemeClr val="tx1"/>
                </a:solidFill>
              </a:rPr>
              <a:t>3: </a:t>
            </a:r>
            <a:r>
              <a:rPr lang="en-GB" dirty="0" smtClean="0">
                <a:solidFill>
                  <a:schemeClr val="tx1"/>
                </a:solidFill>
              </a:rPr>
              <a:t>Share </a:t>
            </a:r>
            <a:r>
              <a:rPr lang="en-GB" dirty="0">
                <a:solidFill>
                  <a:schemeClr val="tx1"/>
                </a:solidFill>
              </a:rPr>
              <a:t>and promote the process that making art in nature brings to people’s wellbeing whether </a:t>
            </a:r>
            <a:r>
              <a:rPr lang="en-GB" dirty="0" smtClean="0">
                <a:solidFill>
                  <a:schemeClr val="tx1"/>
                </a:solidFill>
              </a:rPr>
              <a:t>alone </a:t>
            </a:r>
            <a:r>
              <a:rPr lang="en-GB" dirty="0">
                <a:solidFill>
                  <a:schemeClr val="tx1"/>
                </a:solidFill>
              </a:rPr>
              <a:t>or/ and together </a:t>
            </a:r>
            <a:endParaRPr lang="en-GB" dirty="0" smtClean="0">
              <a:solidFill>
                <a:schemeClr val="tx1"/>
              </a:solidFill>
            </a:endParaRP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b="1" dirty="0" smtClean="0">
                <a:solidFill>
                  <a:schemeClr val="tx1"/>
                </a:solidFill>
              </a:rPr>
              <a:t>Outcome </a:t>
            </a:r>
            <a:r>
              <a:rPr lang="en-GB" b="1" dirty="0" smtClean="0">
                <a:solidFill>
                  <a:schemeClr val="tx1"/>
                </a:solidFill>
              </a:rPr>
              <a:t>4: </a:t>
            </a:r>
            <a:r>
              <a:rPr lang="en-GB" dirty="0" smtClean="0">
                <a:solidFill>
                  <a:schemeClr val="tx1"/>
                </a:solidFill>
              </a:rPr>
              <a:t>Bringing </a:t>
            </a:r>
            <a:r>
              <a:rPr lang="en-GB" dirty="0">
                <a:solidFill>
                  <a:schemeClr val="tx1"/>
                </a:solidFill>
              </a:rPr>
              <a:t>folk together through creative happenings, based mainly outside and around </a:t>
            </a:r>
            <a:r>
              <a:rPr lang="en-GB" dirty="0" smtClean="0">
                <a:solidFill>
                  <a:schemeClr val="tx1"/>
                </a:solidFill>
              </a:rPr>
              <a:t>nature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b="1" dirty="0">
                <a:solidFill>
                  <a:schemeClr val="tx1"/>
                </a:solidFill>
              </a:rPr>
              <a:t>Awarded £2400</a:t>
            </a:r>
          </a:p>
          <a:p>
            <a:endParaRPr lang="en-GB" dirty="0"/>
          </a:p>
        </p:txBody>
      </p:sp>
      <p:pic>
        <p:nvPicPr>
          <p:cNvPr id="4098" name="Picture 2" descr="WALK. CONNECT. CREATE. Sketch &amp; Wander as part of East Lothian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5"/>
            <a:ext cx="2339752" cy="685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46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3768" y="0"/>
            <a:ext cx="6660232" cy="894730"/>
          </a:xfrm>
        </p:spPr>
        <p:txBody>
          <a:bodyPr/>
          <a:lstStyle/>
          <a:p>
            <a:pPr algn="ctr"/>
            <a:r>
              <a:rPr lang="en-GB" b="1" dirty="0" smtClean="0"/>
              <a:t>Support from the Start 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3768" y="980728"/>
            <a:ext cx="6192688" cy="568863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3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Early </a:t>
            </a:r>
            <a:r>
              <a:rPr lang="en-GB" sz="23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Years </a:t>
            </a:r>
            <a:r>
              <a:rPr lang="en-GB" sz="23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Covid</a:t>
            </a:r>
            <a:r>
              <a:rPr lang="en-GB" sz="23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Recovery Project for Haddington and </a:t>
            </a:r>
            <a:r>
              <a:rPr lang="en-GB" sz="23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Lammermuir</a:t>
            </a:r>
          </a:p>
          <a:p>
            <a:endParaRPr lang="en-GB" sz="23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GB" sz="23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Outcome </a:t>
            </a:r>
            <a:r>
              <a:rPr lang="en-GB" sz="23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1: </a:t>
            </a:r>
            <a:r>
              <a:rPr lang="en-GB" sz="23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 </a:t>
            </a:r>
            <a:r>
              <a:rPr lang="en-GB" sz="23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promote the importance of the early years of life for health and well-being</a:t>
            </a:r>
            <a:r>
              <a:rPr lang="en-GB" sz="23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endParaRPr lang="en-GB" sz="23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GB" sz="23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Outcome </a:t>
            </a:r>
            <a:r>
              <a:rPr lang="en-GB" sz="23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2: </a:t>
            </a:r>
            <a:r>
              <a:rPr lang="en-GB" sz="23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 </a:t>
            </a:r>
            <a:r>
              <a:rPr lang="en-GB" sz="23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support children and their parents to access the support they need to thrive</a:t>
            </a:r>
            <a:r>
              <a:rPr lang="en-GB" sz="23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endParaRPr lang="en-GB" sz="23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GB" sz="23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Outcome </a:t>
            </a:r>
            <a:r>
              <a:rPr lang="en-GB" sz="23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3: </a:t>
            </a:r>
            <a:r>
              <a:rPr lang="en-GB" sz="23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 </a:t>
            </a:r>
            <a:r>
              <a:rPr lang="en-GB" sz="23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support community and agencies and community members to work together and identify local priorities for early years.</a:t>
            </a:r>
          </a:p>
          <a:p>
            <a:pPr marL="0" indent="0">
              <a:buNone/>
            </a:pPr>
            <a:r>
              <a:rPr lang="en-GB" sz="23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</a:p>
          <a:p>
            <a:r>
              <a:rPr lang="en-GB" sz="23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Awarded £</a:t>
            </a:r>
            <a:r>
              <a:rPr lang="en-GB" sz="23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20,000</a:t>
            </a:r>
            <a:endParaRPr lang="en-GB" sz="23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GB" dirty="0"/>
          </a:p>
        </p:txBody>
      </p:sp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99" r="64580" b="16652"/>
          <a:stretch/>
        </p:blipFill>
        <p:spPr>
          <a:xfrm>
            <a:off x="0" y="0"/>
            <a:ext cx="2339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8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3768" y="0"/>
            <a:ext cx="6660232" cy="894730"/>
          </a:xfrm>
        </p:spPr>
        <p:txBody>
          <a:bodyPr>
            <a:noAutofit/>
          </a:bodyPr>
          <a:lstStyle/>
          <a:p>
            <a:pPr algn="ctr"/>
            <a:r>
              <a:rPr lang="en-GB" sz="3200" b="1" dirty="0" smtClean="0"/>
              <a:t>Yester Primary School Parent Council </a:t>
            </a:r>
            <a:endParaRPr lang="en-GB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3768" y="980728"/>
            <a:ext cx="6192688" cy="576064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sz="2800" b="1" dirty="0" smtClean="0">
                <a:solidFill>
                  <a:schemeClr val="tx1"/>
                </a:solidFill>
              </a:rPr>
              <a:t>“</a:t>
            </a:r>
            <a:r>
              <a:rPr lang="en-GB" sz="2800" b="1" dirty="0">
                <a:solidFill>
                  <a:schemeClr val="tx1"/>
                </a:solidFill>
              </a:rPr>
              <a:t>Playground Pals” – Extension to current school outdoor play equipment</a:t>
            </a:r>
            <a:r>
              <a:rPr lang="en-GB" sz="2800" b="1" dirty="0" smtClean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endParaRPr lang="en-GB" sz="13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sz="2800" dirty="0" smtClean="0">
                <a:solidFill>
                  <a:schemeClr val="tx1"/>
                </a:solidFill>
              </a:rPr>
              <a:t>Yester </a:t>
            </a:r>
            <a:r>
              <a:rPr lang="en-GB" sz="2800" dirty="0">
                <a:solidFill>
                  <a:schemeClr val="tx1"/>
                </a:solidFill>
              </a:rPr>
              <a:t>pupils have asked for additional outdoor play equipment, specifically for an extension to the current “trim trail</a:t>
            </a:r>
            <a:r>
              <a:rPr lang="en-GB" sz="2800" dirty="0" smtClean="0">
                <a:solidFill>
                  <a:schemeClr val="tx1"/>
                </a:solidFill>
              </a:rPr>
              <a:t>”.</a:t>
            </a:r>
          </a:p>
          <a:p>
            <a:pPr marL="0" indent="0">
              <a:buNone/>
            </a:pPr>
            <a:endParaRPr lang="en-GB" sz="2800" dirty="0">
              <a:solidFill>
                <a:schemeClr val="tx1"/>
              </a:solidFill>
            </a:endParaRPr>
          </a:p>
          <a:p>
            <a:r>
              <a:rPr lang="en-GB" sz="2800" b="1" dirty="0">
                <a:solidFill>
                  <a:schemeClr val="tx1"/>
                </a:solidFill>
              </a:rPr>
              <a:t>Outcome 1: </a:t>
            </a:r>
            <a:r>
              <a:rPr lang="en-GB" sz="2800" dirty="0">
                <a:solidFill>
                  <a:schemeClr val="tx1"/>
                </a:solidFill>
              </a:rPr>
              <a:t>Improve the wellbeing of Yester pupils by providing more opportunities for outdoor play </a:t>
            </a:r>
            <a:endParaRPr lang="en-GB" sz="2800" dirty="0" smtClean="0">
              <a:solidFill>
                <a:schemeClr val="tx1"/>
              </a:solidFill>
            </a:endParaRPr>
          </a:p>
          <a:p>
            <a:endParaRPr lang="en-GB" sz="2800" dirty="0">
              <a:solidFill>
                <a:schemeClr val="tx1"/>
              </a:solidFill>
            </a:endParaRPr>
          </a:p>
          <a:p>
            <a:r>
              <a:rPr lang="en-GB" sz="2800" b="1" dirty="0">
                <a:solidFill>
                  <a:schemeClr val="tx1"/>
                </a:solidFill>
              </a:rPr>
              <a:t>Outcome 2: </a:t>
            </a:r>
            <a:r>
              <a:rPr lang="en-GB" sz="2800" dirty="0">
                <a:solidFill>
                  <a:schemeClr val="tx1"/>
                </a:solidFill>
              </a:rPr>
              <a:t>Extended playground facilities will give more children access to outdoor play equipment at one time. The community will also benefit from this as the school grounds are always accessible. </a:t>
            </a:r>
            <a:endParaRPr lang="en-GB" sz="2800" dirty="0" smtClean="0">
              <a:solidFill>
                <a:schemeClr val="tx1"/>
              </a:solidFill>
            </a:endParaRPr>
          </a:p>
          <a:p>
            <a:endParaRPr lang="en-GB" sz="2800" dirty="0">
              <a:solidFill>
                <a:schemeClr val="tx1"/>
              </a:solidFill>
            </a:endParaRPr>
          </a:p>
          <a:p>
            <a:r>
              <a:rPr lang="en-GB" sz="2800" b="1" dirty="0">
                <a:solidFill>
                  <a:schemeClr val="tx1"/>
                </a:solidFill>
              </a:rPr>
              <a:t>Outcome 3: </a:t>
            </a:r>
            <a:r>
              <a:rPr lang="en-GB" sz="2800" dirty="0">
                <a:solidFill>
                  <a:schemeClr val="tx1"/>
                </a:solidFill>
              </a:rPr>
              <a:t>Provide opportunities for children to ‘risk take’ with their play in a safe and controlled environment. </a:t>
            </a:r>
            <a:endParaRPr lang="en-GB" sz="2800" dirty="0" smtClean="0">
              <a:solidFill>
                <a:schemeClr val="tx1"/>
              </a:solidFill>
            </a:endParaRPr>
          </a:p>
          <a:p>
            <a:endParaRPr lang="en-GB" sz="2800" dirty="0">
              <a:solidFill>
                <a:schemeClr val="tx1"/>
              </a:solidFill>
            </a:endParaRPr>
          </a:p>
          <a:p>
            <a:r>
              <a:rPr lang="en-GB" sz="2800" b="1" dirty="0">
                <a:solidFill>
                  <a:schemeClr val="tx1"/>
                </a:solidFill>
              </a:rPr>
              <a:t>£1585 total cost of project </a:t>
            </a:r>
          </a:p>
          <a:p>
            <a:r>
              <a:rPr lang="en-GB" sz="2800" b="1" dirty="0">
                <a:solidFill>
                  <a:schemeClr val="tx1"/>
                </a:solidFill>
              </a:rPr>
              <a:t>Awarded £585</a:t>
            </a:r>
          </a:p>
          <a:p>
            <a:endParaRPr lang="en-GB" dirty="0"/>
          </a:p>
        </p:txBody>
      </p:sp>
      <p:sp>
        <p:nvSpPr>
          <p:cNvPr id="4" name="AutoShape 2" descr="The importance of playgrounds for primary schools | megaeD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339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51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80512" cy="808796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 smtClean="0"/>
              <a:t>HALAP Annual Report 2021-2022</a:t>
            </a:r>
            <a:endParaRPr lang="en-GB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0" t="5625" r="2416" b="19564"/>
          <a:stretch/>
        </p:blipFill>
        <p:spPr>
          <a:xfrm>
            <a:off x="0" y="808796"/>
            <a:ext cx="9144000" cy="600458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36" y="808796"/>
            <a:ext cx="8856984" cy="6004580"/>
          </a:xfrm>
        </p:spPr>
        <p:txBody>
          <a:bodyPr>
            <a:noAutofit/>
          </a:bodyPr>
          <a:lstStyle/>
          <a:p>
            <a:r>
              <a:rPr lang="en-GB" b="1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Welcome to our Annual Public Meeting and the opportunity to report on projects that have been funded during 2021 - 2022. Challenges have still been faced by the impact of COVID, it has continued </a:t>
            </a:r>
            <a:r>
              <a:rPr lang="en-GB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 i</a:t>
            </a:r>
            <a:r>
              <a:rPr lang="en-GB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mpact o</a:t>
            </a:r>
            <a:r>
              <a:rPr lang="en-GB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</a:t>
            </a:r>
            <a:r>
              <a:rPr lang="en-GB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b="1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all our lives, affected how </a:t>
            </a:r>
            <a:r>
              <a:rPr lang="en-GB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</a:t>
            </a:r>
            <a:r>
              <a:rPr lang="en-GB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’ve felt </a:t>
            </a:r>
            <a:r>
              <a:rPr lang="en-GB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and </a:t>
            </a:r>
            <a:r>
              <a:rPr lang="en-GB" b="1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what we have been able to achieve. </a:t>
            </a:r>
            <a:r>
              <a:rPr lang="en-GB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 have </a:t>
            </a:r>
            <a:r>
              <a:rPr lang="en-GB" b="1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been able to fund 20 projects </a:t>
            </a:r>
            <a:r>
              <a:rPr lang="en-GB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throu</a:t>
            </a:r>
            <a:r>
              <a:rPr lang="en-GB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gh our £50k g</a:t>
            </a:r>
            <a:r>
              <a:rPr lang="en-GB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eneral</a:t>
            </a:r>
            <a:r>
              <a:rPr lang="en-GB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b="1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budget and also 5 more </a:t>
            </a:r>
            <a:r>
              <a:rPr lang="en-GB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</a:t>
            </a:r>
            <a:r>
              <a:rPr lang="en-GB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rough an additi</a:t>
            </a:r>
            <a:r>
              <a:rPr lang="en-GB" b="1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onal £18k funds allocated by </a:t>
            </a:r>
            <a:r>
              <a:rPr lang="en-GB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</a:t>
            </a:r>
            <a:r>
              <a:rPr lang="en-GB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 Scottish Governme</a:t>
            </a:r>
            <a:r>
              <a:rPr lang="en-GB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nt</a:t>
            </a:r>
            <a:r>
              <a:rPr lang="en-GB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b="1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 food provision.</a:t>
            </a:r>
          </a:p>
          <a:p>
            <a:endParaRPr lang="en-GB" sz="800" b="1" dirty="0" smtClean="0">
              <a:solidFill>
                <a:schemeClr val="tx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GB" b="1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During </a:t>
            </a:r>
            <a:r>
              <a:rPr lang="en-GB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</a:t>
            </a:r>
            <a:r>
              <a:rPr lang="en-GB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21-2022 most, but not all o</a:t>
            </a:r>
            <a:r>
              <a:rPr lang="en-GB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 </a:t>
            </a:r>
            <a:r>
              <a:rPr lang="en-GB" b="1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projects </a:t>
            </a:r>
            <a:r>
              <a:rPr lang="en-GB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ha</a:t>
            </a:r>
            <a:r>
              <a:rPr lang="en-GB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 been able to complete</a:t>
            </a:r>
            <a:r>
              <a:rPr lang="en-GB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during </a:t>
            </a:r>
            <a:r>
              <a:rPr lang="en-GB" b="1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this time.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3768" y="0"/>
            <a:ext cx="6660232" cy="894730"/>
          </a:xfrm>
        </p:spPr>
        <p:txBody>
          <a:bodyPr>
            <a:noAutofit/>
          </a:bodyPr>
          <a:lstStyle/>
          <a:p>
            <a:pPr algn="ctr"/>
            <a:r>
              <a:rPr lang="en-GB" sz="3200" b="1" dirty="0" smtClean="0"/>
              <a:t>MADE in East Lothian </a:t>
            </a:r>
            <a:endParaRPr lang="en-GB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0320" y="1031255"/>
            <a:ext cx="6192688" cy="576064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800" b="1" dirty="0" smtClean="0">
                <a:solidFill>
                  <a:schemeClr val="tx1"/>
                </a:solidFill>
              </a:rPr>
              <a:t>Haddington 2020 – the Year of the goat.</a:t>
            </a:r>
            <a:endParaRPr lang="en-GB" sz="1300" b="1" dirty="0" smtClean="0">
              <a:solidFill>
                <a:schemeClr val="tx1"/>
              </a:solidFill>
            </a:endParaRPr>
          </a:p>
          <a:p>
            <a:r>
              <a:rPr lang="en-GB" b="1" dirty="0" smtClean="0">
                <a:solidFill>
                  <a:schemeClr val="tx1"/>
                </a:solidFill>
              </a:rPr>
              <a:t>Outcome 1</a:t>
            </a:r>
            <a:r>
              <a:rPr lang="en-GB" dirty="0" smtClean="0">
                <a:solidFill>
                  <a:schemeClr val="tx1"/>
                </a:solidFill>
              </a:rPr>
              <a:t>: Provide a </a:t>
            </a:r>
            <a:r>
              <a:rPr lang="en-GB" dirty="0">
                <a:solidFill>
                  <a:schemeClr val="tx1"/>
                </a:solidFill>
              </a:rPr>
              <a:t>series of cumulative workshops and outreach projects in Haddington to celebrate and promote the town and its </a:t>
            </a:r>
            <a:r>
              <a:rPr lang="en-GB" dirty="0" smtClean="0">
                <a:solidFill>
                  <a:schemeClr val="tx1"/>
                </a:solidFill>
              </a:rPr>
              <a:t>heritage. The 2020 </a:t>
            </a:r>
            <a:r>
              <a:rPr lang="en-GB" dirty="0">
                <a:solidFill>
                  <a:schemeClr val="tx1"/>
                </a:solidFill>
              </a:rPr>
              <a:t>vision </a:t>
            </a:r>
            <a:r>
              <a:rPr lang="en-GB" dirty="0" smtClean="0">
                <a:solidFill>
                  <a:schemeClr val="tx1"/>
                </a:solidFill>
              </a:rPr>
              <a:t>will use </a:t>
            </a:r>
            <a:r>
              <a:rPr lang="en-GB" dirty="0">
                <a:solidFill>
                  <a:schemeClr val="tx1"/>
                </a:solidFill>
              </a:rPr>
              <a:t>the town emblem of the </a:t>
            </a:r>
            <a:r>
              <a:rPr lang="en-GB" dirty="0" smtClean="0">
                <a:solidFill>
                  <a:schemeClr val="tx1"/>
                </a:solidFill>
              </a:rPr>
              <a:t>goat </a:t>
            </a:r>
            <a:r>
              <a:rPr lang="en-GB" dirty="0">
                <a:solidFill>
                  <a:schemeClr val="tx1"/>
                </a:solidFill>
              </a:rPr>
              <a:t>to create a series of works and artefacts in collaboration with local people of all ages that interpret the town mascot and its significance. </a:t>
            </a:r>
            <a:endParaRPr lang="en-GB" sz="2800" dirty="0" smtClean="0">
              <a:solidFill>
                <a:schemeClr val="tx1"/>
              </a:solidFill>
            </a:endParaRPr>
          </a:p>
          <a:p>
            <a:r>
              <a:rPr lang="en-GB" b="1" dirty="0" smtClean="0">
                <a:solidFill>
                  <a:schemeClr val="tx1"/>
                </a:solidFill>
              </a:rPr>
              <a:t>Outcome 2: </a:t>
            </a:r>
            <a:r>
              <a:rPr lang="en-GB" dirty="0" smtClean="0">
                <a:solidFill>
                  <a:schemeClr val="tx1"/>
                </a:solidFill>
              </a:rPr>
              <a:t>Deliver </a:t>
            </a:r>
            <a:r>
              <a:rPr lang="en-GB" dirty="0">
                <a:solidFill>
                  <a:schemeClr val="tx1"/>
                </a:solidFill>
              </a:rPr>
              <a:t>a community engagement project </a:t>
            </a:r>
            <a:r>
              <a:rPr lang="en-GB" dirty="0" smtClean="0">
                <a:solidFill>
                  <a:schemeClr val="tx1"/>
                </a:solidFill>
              </a:rPr>
              <a:t>exploring the </a:t>
            </a:r>
            <a:r>
              <a:rPr lang="en-GB" dirty="0">
                <a:solidFill>
                  <a:schemeClr val="tx1"/>
                </a:solidFill>
              </a:rPr>
              <a:t>towns history and heritage whilst learning and developing both creative and practical skills.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GB" sz="2800" b="1" dirty="0" smtClean="0">
                <a:solidFill>
                  <a:schemeClr val="tx1"/>
                </a:solidFill>
              </a:rPr>
              <a:t>Awarded £</a:t>
            </a:r>
            <a:r>
              <a:rPr lang="en-GB" sz="2800" b="1" dirty="0" smtClean="0">
                <a:solidFill>
                  <a:schemeClr val="tx1"/>
                </a:solidFill>
              </a:rPr>
              <a:t>4650 in 2020, completed later due to the pandemic</a:t>
            </a:r>
            <a:endParaRPr lang="en-GB" dirty="0"/>
          </a:p>
        </p:txBody>
      </p:sp>
      <p:sp>
        <p:nvSpPr>
          <p:cNvPr id="4" name="AutoShape 2" descr="The importance of playgrounds for primary schools | megaeD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339752" cy="6858000"/>
          </a:xfrm>
          <a:prstGeom prst="rect">
            <a:avLst/>
          </a:prstGeom>
        </p:spPr>
      </p:pic>
      <p:pic>
        <p:nvPicPr>
          <p:cNvPr id="6" name="Picture 5" descr="https://www.edubuzz.org/almac/files/2020/11/20201118_104130_resized-485x1024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28" b="29949"/>
          <a:stretch/>
        </p:blipFill>
        <p:spPr bwMode="auto">
          <a:xfrm>
            <a:off x="0" y="0"/>
            <a:ext cx="2339752" cy="68579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6194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83768" y="0"/>
            <a:ext cx="6660232" cy="1196752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 smtClean="0"/>
              <a:t>Scottish Government COVID Related Funding 2021-2022</a:t>
            </a:r>
            <a:endParaRPr lang="en-GB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483768" y="1326146"/>
            <a:ext cx="6552728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During 2021-2022 Haddington and Lammermuir Area partnership received approx. £18,000 additional Scottish Government funding to support local communities response to food related need during the pandemic. This enabled the partnership to support the following projects:</a:t>
            </a:r>
          </a:p>
          <a:p>
            <a:endParaRPr lang="en-GB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Haddington Day Centre</a:t>
            </a:r>
            <a:r>
              <a:rPr lang="en-GB" sz="16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to </a:t>
            </a:r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</a:rPr>
              <a:t>address </a:t>
            </a:r>
            <a:r>
              <a:rPr lang="en-GB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isolation by providing </a:t>
            </a:r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</a:rPr>
              <a:t>Christmas </a:t>
            </a:r>
            <a:r>
              <a:rPr lang="en-GB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lunches, £500.</a:t>
            </a:r>
            <a:endParaRPr lang="en-GB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Haddstock</a:t>
            </a:r>
            <a:r>
              <a:rPr lang="en-GB" sz="16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 CIC </a:t>
            </a:r>
            <a:r>
              <a:rPr lang="en-GB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post pandemic </a:t>
            </a:r>
            <a:r>
              <a:rPr lang="en-GB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adaptations, £1000.</a:t>
            </a:r>
            <a:endParaRPr lang="en-GB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Humbie East &amp; West  </a:t>
            </a:r>
            <a:r>
              <a:rPr lang="en-GB" sz="1600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Saltoun</a:t>
            </a:r>
            <a:r>
              <a:rPr lang="en-GB" sz="16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 and Bolton CC </a:t>
            </a:r>
            <a:r>
              <a:rPr lang="en-GB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to continue providing </a:t>
            </a:r>
            <a:r>
              <a:rPr lang="en-GB" sz="16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Soupersnack</a:t>
            </a:r>
            <a:r>
              <a:rPr lang="en-GB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lunches, £1250.</a:t>
            </a:r>
            <a:endParaRPr lang="en-GB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latin typeface="Verdana" panose="020B0604030504040204" pitchFamily="34" charset="0"/>
                <a:ea typeface="Verdana" panose="020B0604030504040204" pitchFamily="34" charset="0"/>
              </a:rPr>
              <a:t>Lammermuir </a:t>
            </a:r>
            <a:r>
              <a:rPr lang="en-GB" sz="16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Larder </a:t>
            </a:r>
            <a:r>
              <a:rPr lang="en-GB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to </a:t>
            </a:r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</a:rPr>
              <a:t>supply essential items for mothers with infants and children under </a:t>
            </a:r>
            <a:r>
              <a:rPr lang="en-GB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three and associated costs with moving into new </a:t>
            </a:r>
            <a:r>
              <a:rPr lang="en-GB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premises, £2136.20</a:t>
            </a:r>
            <a:endParaRPr lang="en-GB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Our Community Kitchen </a:t>
            </a:r>
            <a:r>
              <a:rPr lang="en-GB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received </a:t>
            </a:r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</a:rPr>
              <a:t>f</a:t>
            </a:r>
            <a:r>
              <a:rPr lang="en-GB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unding </a:t>
            </a:r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</a:rPr>
              <a:t>to support local community response to COVID19 related </a:t>
            </a:r>
            <a:r>
              <a:rPr lang="en-GB" sz="1600">
                <a:latin typeface="Verdana" panose="020B0604030504040204" pitchFamily="34" charset="0"/>
                <a:ea typeface="Verdana" panose="020B0604030504040204" pitchFamily="34" charset="0"/>
              </a:rPr>
              <a:t>food </a:t>
            </a:r>
            <a:r>
              <a:rPr lang="en-GB" sz="1600" smtClean="0">
                <a:latin typeface="Verdana" panose="020B0604030504040204" pitchFamily="34" charset="0"/>
                <a:ea typeface="Verdana" panose="020B0604030504040204" pitchFamily="34" charset="0"/>
              </a:rPr>
              <a:t>need, £13,117.34</a:t>
            </a:r>
            <a:endParaRPr lang="en-GB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 smtClean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5173" y="0"/>
            <a:ext cx="2406587" cy="6858000"/>
          </a:xfrm>
          <a:prstGeom prst="rect">
            <a:avLst/>
          </a:prstGeom>
          <a:effectLst>
            <a:outerShdw blurRad="50800" dist="38100" dir="2700000" algn="tl" rotWithShape="0">
              <a:srgbClr val="005293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mtClean="0"/>
              <a:t>Scottish Government IT funding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 smtClean="0">
                <a:solidFill>
                  <a:schemeClr val="tx1"/>
                </a:solidFill>
              </a:rPr>
              <a:t>Helping Haddington and the Lammermuir area become digitally inclusive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 </a:t>
            </a:r>
          </a:p>
          <a:p>
            <a:endParaRPr lang="en-GB" dirty="0"/>
          </a:p>
        </p:txBody>
      </p:sp>
      <p:pic>
        <p:nvPicPr>
          <p:cNvPr id="6146" name="Picture 2" descr="best laptop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95"/>
          <a:stretch/>
        </p:blipFill>
        <p:spPr bwMode="auto">
          <a:xfrm>
            <a:off x="14035" y="-29514"/>
            <a:ext cx="2397726" cy="688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8037970"/>
              </p:ext>
            </p:extLst>
          </p:nvPr>
        </p:nvGraphicFramePr>
        <p:xfrm>
          <a:off x="2565902" y="2060848"/>
          <a:ext cx="6096000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393054277"/>
                    </a:ext>
                  </a:extLst>
                </a:gridCol>
              </a:tblGrid>
              <a:tr h="8914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 smtClean="0">
                          <a:solidFill>
                            <a:schemeClr val="tx1"/>
                          </a:solidFill>
                        </a:rPr>
                        <a:t>Outcome </a:t>
                      </a:r>
                      <a:r>
                        <a:rPr lang="en-GB" sz="2400" b="1" dirty="0" smtClean="0">
                          <a:solidFill>
                            <a:schemeClr val="tx1"/>
                          </a:solidFill>
                        </a:rPr>
                        <a:t>1: </a:t>
                      </a:r>
                      <a:r>
                        <a:rPr lang="en-GB" sz="2400" b="0" dirty="0" smtClean="0">
                          <a:solidFill>
                            <a:schemeClr val="tx1"/>
                          </a:solidFill>
                        </a:rPr>
                        <a:t>Four laptops available for community group hire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>
                          <a:solidFill>
                            <a:schemeClr val="tx1"/>
                          </a:solidFill>
                        </a:rPr>
                        <a:t>Outcome </a:t>
                      </a:r>
                      <a:r>
                        <a:rPr lang="en-GB" sz="2400" dirty="0" smtClean="0">
                          <a:solidFill>
                            <a:schemeClr val="tx1"/>
                          </a:solidFill>
                        </a:rPr>
                        <a:t>2: </a:t>
                      </a:r>
                      <a:r>
                        <a:rPr lang="en-GB" sz="2400" b="0" dirty="0" smtClean="0">
                          <a:solidFill>
                            <a:schemeClr val="tx1"/>
                          </a:solidFill>
                        </a:rPr>
                        <a:t>Six</a:t>
                      </a:r>
                      <a:r>
                        <a:rPr lang="en-GB" sz="24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400" b="0" dirty="0" smtClean="0">
                          <a:solidFill>
                            <a:schemeClr val="tx1"/>
                          </a:solidFill>
                        </a:rPr>
                        <a:t>zoom licences purchased for various community groups to use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lang="en-GB" sz="2400" dirty="0" smtClean="0">
                          <a:solidFill>
                            <a:schemeClr val="tx1"/>
                          </a:solidFill>
                        </a:rPr>
                        <a:t>Outcome </a:t>
                      </a:r>
                      <a:r>
                        <a:rPr lang="en-GB" sz="2400" dirty="0" smtClean="0">
                          <a:solidFill>
                            <a:schemeClr val="tx1"/>
                          </a:solidFill>
                        </a:rPr>
                        <a:t>3:</a:t>
                      </a:r>
                      <a:r>
                        <a:rPr lang="en-GB" sz="24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400" b="0" dirty="0" smtClean="0">
                          <a:solidFill>
                            <a:schemeClr val="tx1"/>
                          </a:solidFill>
                        </a:rPr>
                        <a:t>Users </a:t>
                      </a:r>
                      <a:r>
                        <a:rPr lang="en-GB" sz="2400" b="0" dirty="0" smtClean="0">
                          <a:solidFill>
                            <a:schemeClr val="tx1"/>
                          </a:solidFill>
                        </a:rPr>
                        <a:t>of Haddington Bridge Centre able to access Wi-Fi throughout the building (approx. 250 users weekly</a:t>
                      </a:r>
                      <a:r>
                        <a:rPr lang="en-GB" sz="2400" b="0" dirty="0" smtClean="0">
                          <a:solidFill>
                            <a:schemeClr val="tx1"/>
                          </a:solidFill>
                        </a:rPr>
                        <a:t>).</a:t>
                      </a:r>
                    </a:p>
                    <a:p>
                      <a:pPr algn="l"/>
                      <a:endParaRPr lang="en-GB" sz="24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 smtClean="0">
                          <a:solidFill>
                            <a:schemeClr val="tx1"/>
                          </a:solidFill>
                        </a:rPr>
                        <a:t>Awarded </a:t>
                      </a:r>
                      <a:r>
                        <a:rPr lang="en-GB" sz="2400" b="1" dirty="0" smtClean="0">
                          <a:solidFill>
                            <a:schemeClr val="tx1"/>
                          </a:solidFill>
                        </a:rPr>
                        <a:t>£3630.17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1459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735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776" y="0"/>
            <a:ext cx="6566453" cy="1124744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 smtClean="0"/>
              <a:t>Roads &amp; Amenities Budgets </a:t>
            </a:r>
            <a:br>
              <a:rPr lang="en-GB" b="1" dirty="0" smtClean="0"/>
            </a:br>
            <a:r>
              <a:rPr lang="en-GB" b="1" dirty="0" smtClean="0"/>
              <a:t>2021-2022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55774" y="1124744"/>
            <a:ext cx="6480721" cy="56166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ELC Roads and Amenity Teams have been impacted by reduced staffing levels, in particular the Amenities services. </a:t>
            </a:r>
            <a:r>
              <a:rPr lang="en-GB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</a:t>
            </a:r>
            <a:r>
              <a:rPr lang="en-GB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ork has often been restricted to delivering essential services. </a:t>
            </a:r>
          </a:p>
          <a:p>
            <a:pPr marL="0" indent="0">
              <a:buNone/>
            </a:pPr>
            <a:endParaRPr lang="en-GB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en-GB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During 2021-2022 the area partnership have funded a number of amenities projects, some have been completed but others are outstanding. Benches are on order for </a:t>
            </a:r>
            <a:r>
              <a:rPr lang="en-GB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Seggarsdean</a:t>
            </a:r>
            <a:r>
              <a:rPr lang="en-GB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and </a:t>
            </a:r>
            <a:r>
              <a:rPr lang="en-GB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Athelstaneford</a:t>
            </a:r>
            <a:r>
              <a:rPr lang="en-GB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parks with works due to be completed by autumn 2023.</a:t>
            </a:r>
            <a:endParaRPr lang="en-GB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170" name="Picture 2" descr="Garvald, East Lothian - Wiki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91" y="0"/>
            <a:ext cx="246697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www.garvald.org.uk/wp/wp-content/uploads/2019/04/new-bench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36" y="3429000"/>
            <a:ext cx="247731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4794" y="0"/>
            <a:ext cx="6649206" cy="936194"/>
          </a:xfrm>
        </p:spPr>
        <p:txBody>
          <a:bodyPr/>
          <a:lstStyle/>
          <a:p>
            <a:pPr algn="ctr"/>
            <a:r>
              <a:rPr lang="en-GB" b="1" dirty="0" smtClean="0"/>
              <a:t>Thank You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3768" y="1124744"/>
            <a:ext cx="6552728" cy="5472608"/>
          </a:xfrm>
        </p:spPr>
        <p:txBody>
          <a:bodyPr>
            <a:normAutofit fontScale="62500" lnSpcReduction="20000"/>
          </a:bodyPr>
          <a:lstStyle/>
          <a:p>
            <a:r>
              <a:rPr lang="en-GB" sz="2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Finally a huge thank you to all the staff, volunteers, community groups and organisations who continue to support our communities.</a:t>
            </a:r>
          </a:p>
          <a:p>
            <a:endParaRPr lang="en-GB" sz="26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GB" sz="2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Together we do achieve more as we strive to make the biggest difference to lives and our communities.</a:t>
            </a:r>
          </a:p>
          <a:p>
            <a:endParaRPr lang="en-GB" sz="26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GB" sz="2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 are still feeling the effects of having lived through a pandemic, issues have been exacerbated which are now coupled with the impact of the cost of living crisis.</a:t>
            </a:r>
          </a:p>
          <a:p>
            <a:endParaRPr lang="en-GB" sz="26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GB" sz="2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coming year will continue to be challenging and will be a big ask of staff and volunteers. </a:t>
            </a:r>
          </a:p>
          <a:p>
            <a:endParaRPr lang="en-GB" sz="26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GB" sz="2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area partnership’s role continues to work together to address local priorities of reducing poverty and closing the inequality gap.</a:t>
            </a:r>
          </a:p>
          <a:p>
            <a:endParaRPr lang="en-GB" sz="26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GB" sz="2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If you would like to find out more about the Area Partnership please drop us an email at:</a:t>
            </a:r>
          </a:p>
          <a:p>
            <a:pPr marL="0" indent="0">
              <a:buNone/>
            </a:pPr>
            <a:r>
              <a:rPr lang="en-GB" sz="2600" dirty="0" smtClean="0">
                <a:latin typeface="Verdana" panose="020B0604030504040204" pitchFamily="34" charset="0"/>
                <a:ea typeface="Verdana" panose="020B0604030504040204" pitchFamily="34" charset="0"/>
              </a:rPr>
              <a:t>      </a:t>
            </a:r>
            <a:r>
              <a:rPr lang="en-GB" sz="2600" dirty="0" smtClean="0">
                <a:latin typeface="Verdana" panose="020B0604030504040204" pitchFamily="34" charset="0"/>
                <a:ea typeface="Verdana" panose="020B0604030504040204" pitchFamily="34" charset="0"/>
                <a:hlinkClick r:id="rId2"/>
              </a:rPr>
              <a:t>handl-ap@eastlothian.gov.uk</a:t>
            </a:r>
            <a:endParaRPr lang="en-GB" sz="2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0" y="-18288"/>
            <a:ext cx="2398747" cy="6858000"/>
          </a:xfrm>
          <a:prstGeom prst="rect">
            <a:avLst/>
          </a:prstGeom>
          <a:ln>
            <a:solidFill>
              <a:srgbClr val="005293"/>
            </a:solidFill>
          </a:ln>
        </p:spPr>
      </p:pic>
    </p:spTree>
    <p:extLst>
      <p:ext uri="{BB962C8B-B14F-4D97-AF65-F5344CB8AC3E}">
        <p14:creationId xmlns:p14="http://schemas.microsoft.com/office/powerpoint/2010/main" val="127383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3768" y="0"/>
            <a:ext cx="6660232" cy="894730"/>
          </a:xfrm>
        </p:spPr>
        <p:txBody>
          <a:bodyPr/>
          <a:lstStyle/>
          <a:p>
            <a:pPr algn="ctr"/>
            <a:r>
              <a:rPr lang="en-GB" b="1" dirty="0" err="1" smtClean="0"/>
              <a:t>Amisfield</a:t>
            </a:r>
            <a:r>
              <a:rPr lang="en-GB" b="1" dirty="0" smtClean="0"/>
              <a:t> Preservation Trust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3768" y="908720"/>
            <a:ext cx="6624736" cy="583264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Replacement </a:t>
            </a:r>
            <a:r>
              <a:rPr lang="en-GB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of greenhouse.</a:t>
            </a:r>
          </a:p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current greenhouse </a:t>
            </a:r>
            <a:r>
              <a:rPr lang="en-GB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was </a:t>
            </a:r>
            <a:r>
              <a:rPr lang="en-GB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at the end of its life and </a:t>
            </a:r>
            <a:r>
              <a:rPr lang="en-GB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needed to </a:t>
            </a:r>
            <a:r>
              <a:rPr lang="en-GB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 replaced. The greenhouse is a valuable feature of the garden and ensures that a range of plants can be grown</a:t>
            </a:r>
            <a:r>
              <a:rPr lang="en-GB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GB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Outcome 1</a:t>
            </a:r>
          </a:p>
          <a:p>
            <a:pPr marL="400050" lvl="1" indent="0">
              <a:buNone/>
            </a:pPr>
            <a:r>
              <a:rPr lang="en-GB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Provide a valuable space to allow volunteers and groups (including schools) to sow and propagate plants</a:t>
            </a:r>
            <a:r>
              <a:rPr lang="en-GB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GB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Outcome 2</a:t>
            </a:r>
          </a:p>
          <a:p>
            <a:pPr marL="400050" lvl="1" indent="0">
              <a:buNone/>
            </a:pPr>
            <a:r>
              <a:rPr lang="en-GB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Provide a space that is accessible to all including those with mobility issues</a:t>
            </a:r>
            <a:r>
              <a:rPr lang="en-GB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GB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Outcome 3</a:t>
            </a:r>
          </a:p>
          <a:p>
            <a:pPr marL="400050" lvl="1" indent="0">
              <a:buNone/>
            </a:pPr>
            <a:r>
              <a:rPr lang="en-GB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Deliver a safe structure that can be accessed by volunteers, members of the public, schools </a:t>
            </a:r>
            <a:r>
              <a:rPr lang="en-GB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etc</a:t>
            </a:r>
            <a:endParaRPr lang="en-GB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GB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Total cost of project £</a:t>
            </a:r>
            <a:r>
              <a:rPr lang="en-GB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20,807</a:t>
            </a:r>
            <a:endParaRPr lang="en-GB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GB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Awarded £5,000</a:t>
            </a:r>
          </a:p>
          <a:p>
            <a:endParaRPr lang="en-GB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7" y="-21352"/>
            <a:ext cx="2398753" cy="68793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887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3768" y="0"/>
            <a:ext cx="6660232" cy="894730"/>
          </a:xfrm>
        </p:spPr>
        <p:txBody>
          <a:bodyPr/>
          <a:lstStyle/>
          <a:p>
            <a:pPr algn="ctr"/>
            <a:r>
              <a:rPr lang="en-GB" b="1" dirty="0" err="1" smtClean="0"/>
              <a:t>Athelstaneford</a:t>
            </a:r>
            <a:r>
              <a:rPr lang="en-GB" b="1" dirty="0" smtClean="0"/>
              <a:t> Parish Hall 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3768" y="894730"/>
            <a:ext cx="6624736" cy="591864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b="1" dirty="0" smtClean="0">
                <a:solidFill>
                  <a:schemeClr val="tx1"/>
                </a:solidFill>
              </a:rPr>
              <a:t>Reconnecting </a:t>
            </a:r>
            <a:r>
              <a:rPr lang="en-GB" b="1" dirty="0">
                <a:solidFill>
                  <a:schemeClr val="tx1"/>
                </a:solidFill>
              </a:rPr>
              <a:t>our community </a:t>
            </a:r>
            <a:r>
              <a:rPr lang="en-GB" dirty="0">
                <a:solidFill>
                  <a:schemeClr val="tx1"/>
                </a:solidFill>
              </a:rPr>
              <a:t>– a series of activities to bring the </a:t>
            </a:r>
            <a:r>
              <a:rPr lang="en-GB" dirty="0" err="1">
                <a:solidFill>
                  <a:schemeClr val="tx1"/>
                </a:solidFill>
              </a:rPr>
              <a:t>Athelstaneford</a:t>
            </a:r>
            <a:r>
              <a:rPr lang="en-GB" dirty="0">
                <a:solidFill>
                  <a:schemeClr val="tx1"/>
                </a:solidFill>
              </a:rPr>
              <a:t> community back together following the COVID restrictions of the last 2 years</a:t>
            </a:r>
            <a:r>
              <a:rPr lang="en-GB" dirty="0" smtClean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</a:endParaRPr>
          </a:p>
          <a:p>
            <a:r>
              <a:rPr lang="en-GB" b="1" dirty="0">
                <a:solidFill>
                  <a:schemeClr val="tx1"/>
                </a:solidFill>
              </a:rPr>
              <a:t>Outcome </a:t>
            </a:r>
            <a:r>
              <a:rPr lang="en-GB" b="1" dirty="0" smtClean="0">
                <a:solidFill>
                  <a:schemeClr val="tx1"/>
                </a:solidFill>
              </a:rPr>
              <a:t>1</a:t>
            </a:r>
          </a:p>
          <a:p>
            <a:pPr marL="400050" lvl="1" indent="0">
              <a:buNone/>
            </a:pPr>
            <a:r>
              <a:rPr lang="en-GB" dirty="0" smtClean="0">
                <a:solidFill>
                  <a:schemeClr val="tx1"/>
                </a:solidFill>
              </a:rPr>
              <a:t>Provide </a:t>
            </a:r>
            <a:r>
              <a:rPr lang="en-GB" dirty="0">
                <a:solidFill>
                  <a:schemeClr val="tx1"/>
                </a:solidFill>
              </a:rPr>
              <a:t>a series of social events </a:t>
            </a:r>
            <a:r>
              <a:rPr lang="en-GB" dirty="0" smtClean="0">
                <a:solidFill>
                  <a:schemeClr val="tx1"/>
                </a:solidFill>
              </a:rPr>
              <a:t>to reduce </a:t>
            </a:r>
            <a:r>
              <a:rPr lang="en-GB" dirty="0">
                <a:solidFill>
                  <a:schemeClr val="tx1"/>
                </a:solidFill>
              </a:rPr>
              <a:t>social isolation of approximately 55 people in the village, including older residents</a:t>
            </a:r>
            <a:r>
              <a:rPr lang="en-GB" dirty="0" smtClean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endParaRPr lang="en-GB" dirty="0" smtClean="0">
              <a:solidFill>
                <a:schemeClr val="tx1"/>
              </a:solidFill>
            </a:endParaRPr>
          </a:p>
          <a:p>
            <a:r>
              <a:rPr lang="en-GB" b="1" dirty="0">
                <a:solidFill>
                  <a:schemeClr val="tx1"/>
                </a:solidFill>
              </a:rPr>
              <a:t>Outcome 2 </a:t>
            </a:r>
            <a:endParaRPr lang="en-GB" dirty="0" smtClean="0">
              <a:solidFill>
                <a:schemeClr val="tx1"/>
              </a:solidFill>
            </a:endParaRPr>
          </a:p>
          <a:p>
            <a:pPr marL="400050" lvl="1" indent="0">
              <a:buNone/>
            </a:pPr>
            <a:r>
              <a:rPr lang="en-GB" dirty="0" smtClean="0">
                <a:solidFill>
                  <a:schemeClr val="tx1"/>
                </a:solidFill>
              </a:rPr>
              <a:t> Provide a </a:t>
            </a:r>
            <a:r>
              <a:rPr lang="en-GB" dirty="0">
                <a:solidFill>
                  <a:schemeClr val="tx1"/>
                </a:solidFill>
              </a:rPr>
              <a:t>series of social events </a:t>
            </a:r>
            <a:r>
              <a:rPr lang="en-GB" dirty="0" smtClean="0">
                <a:solidFill>
                  <a:schemeClr val="tx1"/>
                </a:solidFill>
              </a:rPr>
              <a:t>to support the emotional </a:t>
            </a:r>
            <a:r>
              <a:rPr lang="en-GB" dirty="0">
                <a:solidFill>
                  <a:schemeClr val="tx1"/>
                </a:solidFill>
              </a:rPr>
              <a:t>and social well-being of approximately 55 people in village by providing a space for shared experiences and </a:t>
            </a:r>
            <a:r>
              <a:rPr lang="en-GB" dirty="0" smtClean="0">
                <a:solidFill>
                  <a:schemeClr val="tx1"/>
                </a:solidFill>
              </a:rPr>
              <a:t>learning</a:t>
            </a: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</a:endParaRPr>
          </a:p>
          <a:p>
            <a:r>
              <a:rPr lang="en-GB" b="1" dirty="0">
                <a:solidFill>
                  <a:schemeClr val="tx1"/>
                </a:solidFill>
              </a:rPr>
              <a:t>Awarded £560</a:t>
            </a:r>
          </a:p>
          <a:p>
            <a:endParaRPr lang="en-GB" dirty="0"/>
          </a:p>
        </p:txBody>
      </p:sp>
      <p:pic>
        <p:nvPicPr>
          <p:cNvPr id="4" name="Picture 3" descr="Coffee Morning 2.jpg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5" y="0"/>
            <a:ext cx="239748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207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3768" y="0"/>
            <a:ext cx="6660232" cy="894730"/>
          </a:xfrm>
        </p:spPr>
        <p:txBody>
          <a:bodyPr>
            <a:noAutofit/>
          </a:bodyPr>
          <a:lstStyle/>
          <a:p>
            <a:pPr algn="ctr"/>
            <a:r>
              <a:rPr lang="en-GB" sz="2800" dirty="0" smtClean="0"/>
              <a:t/>
            </a:r>
            <a:br>
              <a:rPr lang="en-GB" sz="2800" dirty="0" smtClean="0"/>
            </a:br>
            <a:r>
              <a:rPr lang="en-GB" sz="2800" b="1" dirty="0" smtClean="0"/>
              <a:t>Bridge </a:t>
            </a:r>
            <a:r>
              <a:rPr lang="en-GB" sz="2800" b="1" dirty="0"/>
              <a:t>Centre Motorcycle </a:t>
            </a:r>
            <a:r>
              <a:rPr lang="en-GB" sz="2800" b="1" dirty="0" smtClean="0"/>
              <a:t>Project</a:t>
            </a:r>
            <a:r>
              <a:rPr lang="en-GB" sz="2800" b="1" dirty="0"/>
              <a:t/>
            </a:r>
            <a:br>
              <a:rPr lang="en-GB" sz="2800" b="1" dirty="0"/>
            </a:br>
            <a:endParaRPr lang="en-GB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3768" y="980728"/>
            <a:ext cx="6552728" cy="5832648"/>
          </a:xfrm>
        </p:spPr>
        <p:txBody>
          <a:bodyPr>
            <a:normAutofit fontScale="92500"/>
          </a:bodyPr>
          <a:lstStyle/>
          <a:p>
            <a:r>
              <a:rPr lang="en-GB" b="1" dirty="0" smtClean="0">
                <a:solidFill>
                  <a:schemeClr val="tx1"/>
                </a:solidFill>
              </a:rPr>
              <a:t>Outcome 1: </a:t>
            </a:r>
            <a:r>
              <a:rPr lang="en-GB" dirty="0" smtClean="0">
                <a:solidFill>
                  <a:schemeClr val="tx1"/>
                </a:solidFill>
              </a:rPr>
              <a:t>4 </a:t>
            </a:r>
            <a:r>
              <a:rPr lang="en-GB" dirty="0">
                <a:solidFill>
                  <a:schemeClr val="tx1"/>
                </a:solidFill>
              </a:rPr>
              <a:t>young people will participate in a 10-week programme at the Bridge Motorcycle Project which will improve relationships with peers, develop interpersonal and communication skills, and recognise the importance of team working</a:t>
            </a:r>
            <a:r>
              <a:rPr lang="en-GB" dirty="0" smtClean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endParaRPr lang="en-GB" sz="1000" dirty="0">
              <a:solidFill>
                <a:schemeClr val="tx1"/>
              </a:solidFill>
            </a:endParaRPr>
          </a:p>
          <a:p>
            <a:r>
              <a:rPr lang="en-GB" b="1" dirty="0">
                <a:solidFill>
                  <a:schemeClr val="tx1"/>
                </a:solidFill>
              </a:rPr>
              <a:t>Outcome </a:t>
            </a:r>
            <a:r>
              <a:rPr lang="en-GB" b="1" dirty="0" smtClean="0">
                <a:solidFill>
                  <a:schemeClr val="tx1"/>
                </a:solidFill>
              </a:rPr>
              <a:t>2</a:t>
            </a:r>
            <a:r>
              <a:rPr lang="en-GB" dirty="0" smtClean="0">
                <a:solidFill>
                  <a:schemeClr val="tx1"/>
                </a:solidFill>
              </a:rPr>
              <a:t>: 5 </a:t>
            </a:r>
            <a:r>
              <a:rPr lang="en-GB" dirty="0">
                <a:solidFill>
                  <a:schemeClr val="tx1"/>
                </a:solidFill>
              </a:rPr>
              <a:t>young people will each attend 5 x one day, 1-2-1 sessions (25 individual sessions) which will help improve self confidence and self-esteem and increase motivation and higher personal aspirations</a:t>
            </a:r>
            <a:r>
              <a:rPr lang="en-GB" dirty="0" smtClean="0">
                <a:solidFill>
                  <a:schemeClr val="tx1"/>
                </a:solidFill>
              </a:rPr>
              <a:t>.</a:t>
            </a:r>
          </a:p>
          <a:p>
            <a:endParaRPr lang="en-GB" sz="1000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BCMP staff will liaise with </a:t>
            </a:r>
            <a:r>
              <a:rPr lang="en-GB" dirty="0" err="1">
                <a:solidFill>
                  <a:schemeClr val="tx1"/>
                </a:solidFill>
              </a:rPr>
              <a:t>Meadowpark</a:t>
            </a:r>
            <a:r>
              <a:rPr lang="en-GB" dirty="0">
                <a:solidFill>
                  <a:schemeClr val="tx1"/>
                </a:solidFill>
              </a:rPr>
              <a:t> school staff who will identify individuals who are likely to benefit the most from participating in the proposed programme</a:t>
            </a:r>
            <a:r>
              <a:rPr lang="en-GB" dirty="0" smtClean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endParaRPr lang="en-GB" sz="1000" dirty="0">
              <a:solidFill>
                <a:schemeClr val="tx1"/>
              </a:solidFill>
            </a:endParaRPr>
          </a:p>
          <a:p>
            <a:r>
              <a:rPr lang="en-GB" b="1" dirty="0">
                <a:solidFill>
                  <a:schemeClr val="tx1"/>
                </a:solidFill>
              </a:rPr>
              <a:t>Awarded £</a:t>
            </a:r>
            <a:r>
              <a:rPr lang="en-GB" b="1" dirty="0" smtClean="0">
                <a:solidFill>
                  <a:schemeClr val="tx1"/>
                </a:solidFill>
              </a:rPr>
              <a:t>11,589</a:t>
            </a:r>
            <a:endParaRPr lang="en-GB" b="1" dirty="0">
              <a:solidFill>
                <a:schemeClr val="tx1"/>
              </a:solidFill>
            </a:endParaRPr>
          </a:p>
          <a:p>
            <a:endParaRPr lang="en-GB" dirty="0"/>
          </a:p>
        </p:txBody>
      </p:sp>
      <p:pic>
        <p:nvPicPr>
          <p:cNvPr id="4" name="Picture 3" descr="Y:\Budgets\Financial Year 2021 2022\Haddington &amp; Lammermuir\3a AP Approved\Bridge Centre - Motor cycle Project\Evaluation\Appendix 11 Save the egg excersise A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1176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048" y="0"/>
            <a:ext cx="24368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30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3768" y="-8251"/>
            <a:ext cx="6696744" cy="902981"/>
          </a:xfrm>
        </p:spPr>
        <p:txBody>
          <a:bodyPr>
            <a:normAutofit/>
          </a:bodyPr>
          <a:lstStyle/>
          <a:p>
            <a:pPr algn="ctr"/>
            <a:r>
              <a:rPr lang="en-GB" sz="2800" b="1" dirty="0" smtClean="0"/>
              <a:t>The Haddington Bridge Centre Ltd</a:t>
            </a:r>
            <a:endParaRPr lang="en-GB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-148504" y="-44772"/>
            <a:ext cx="2578832" cy="6962236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0883092"/>
              </p:ext>
            </p:extLst>
          </p:nvPr>
        </p:nvGraphicFramePr>
        <p:xfrm>
          <a:off x="2508103" y="1733430"/>
          <a:ext cx="6563636" cy="28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113">
                  <a:extLst>
                    <a:ext uri="{9D8B030D-6E8A-4147-A177-3AD203B41FA5}">
                      <a16:colId xmlns:a16="http://schemas.microsoft.com/office/drawing/2014/main" val="1764827958"/>
                    </a:ext>
                  </a:extLst>
                </a:gridCol>
                <a:gridCol w="5134523">
                  <a:extLst>
                    <a:ext uri="{9D8B030D-6E8A-4147-A177-3AD203B41FA5}">
                      <a16:colId xmlns:a16="http://schemas.microsoft.com/office/drawing/2014/main" val="1167473036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b="1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Outcome 1</a:t>
                      </a:r>
                      <a:endParaRPr lang="en-GB" sz="1400" b="1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b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To provide an outdoor classroom for circa 100 children per year</a:t>
                      </a:r>
                      <a:endParaRPr lang="en-GB" sz="1600" b="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6994292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b="1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Outcome 2</a:t>
                      </a:r>
                      <a:endParaRPr lang="en-GB" sz="1400" b="1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To provide upgraded outdoor equipment</a:t>
                      </a:r>
                      <a:endParaRPr lang="en-GB" sz="16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874633"/>
                  </a:ext>
                </a:extLst>
              </a:tr>
              <a:tr h="4377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b="1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Outcome 3</a:t>
                      </a:r>
                      <a:endParaRPr lang="en-GB" sz="1400" b="1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For users to enjoy the peaceful garden space with seating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9981798"/>
                  </a:ext>
                </a:extLst>
              </a:tr>
              <a:tr h="373227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Awarded </a:t>
                      </a:r>
                      <a:r>
                        <a:rPr lang="en-GB" sz="1800" b="1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£</a:t>
                      </a:r>
                      <a:r>
                        <a:rPr lang="en-GB" sz="1800" b="1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4077.89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1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1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1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GB" sz="14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7294873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502024" y="980728"/>
            <a:ext cx="666023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Verdana" panose="020B0604030504040204" pitchFamily="34" charset="0"/>
                <a:ea typeface="Verdana" panose="020B0604030504040204" pitchFamily="34" charset="0"/>
              </a:rPr>
              <a:t>Let’s Play in our outdoor classroom </a:t>
            </a:r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</a:rPr>
              <a:t>– Garden equipment upgrade at Haddington Bridge Centre to allow for children’s development and skills to bloom</a:t>
            </a:r>
            <a:r>
              <a:rPr lang="en-GB" sz="1600" dirty="0"/>
              <a:t>.</a:t>
            </a:r>
          </a:p>
          <a:p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2483768" y="3557077"/>
            <a:ext cx="6390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Verdana" panose="020B0604030504040204" pitchFamily="34" charset="0"/>
                <a:ea typeface="Verdana" panose="020B0604030504040204" pitchFamily="34" charset="0"/>
              </a:rPr>
              <a:t>Summer trips for teens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1397026"/>
              </p:ext>
            </p:extLst>
          </p:nvPr>
        </p:nvGraphicFramePr>
        <p:xfrm>
          <a:off x="2473440" y="3823263"/>
          <a:ext cx="6171220" cy="25100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5920">
                  <a:extLst>
                    <a:ext uri="{9D8B030D-6E8A-4147-A177-3AD203B41FA5}">
                      <a16:colId xmlns:a16="http://schemas.microsoft.com/office/drawing/2014/main" val="1911960094"/>
                    </a:ext>
                  </a:extLst>
                </a:gridCol>
                <a:gridCol w="4605300">
                  <a:extLst>
                    <a:ext uri="{9D8B030D-6E8A-4147-A177-3AD203B41FA5}">
                      <a16:colId xmlns:a16="http://schemas.microsoft.com/office/drawing/2014/main" val="1216221388"/>
                    </a:ext>
                  </a:extLst>
                </a:gridCol>
              </a:tblGrid>
              <a:tr h="864096"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Outcome 1</a:t>
                      </a:r>
                      <a:endParaRPr lang="en-GB" sz="1600" b="1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Up to 20 targeted young people will access activities to improve social skills, problem solving and fitness.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74108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Outcome 2</a:t>
                      </a:r>
                    </a:p>
                    <a:p>
                      <a:endParaRPr lang="en-GB" sz="1600" b="1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Confidence will improve for those attending</a:t>
                      </a:r>
                      <a:endParaRPr lang="en-GB" sz="16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8847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Outcome 3</a:t>
                      </a:r>
                    </a:p>
                    <a:p>
                      <a:endParaRPr lang="en-GB" sz="1600" b="1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Up to 20 young people will see wellbeing improved through sign posting to appropriate organisations.</a:t>
                      </a:r>
                    </a:p>
                    <a:p>
                      <a:endParaRPr lang="en-GB" sz="16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0806158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502588" y="6093296"/>
            <a:ext cx="66414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Verdana" panose="020B0604030504040204" pitchFamily="34" charset="0"/>
                <a:ea typeface="Verdana" panose="020B0604030504040204" pitchFamily="34" charset="0"/>
              </a:rPr>
              <a:t>Total cost of project £ 1397.68</a:t>
            </a:r>
          </a:p>
          <a:p>
            <a:r>
              <a:rPr lang="en-GB" b="1" dirty="0">
                <a:latin typeface="Verdana" panose="020B0604030504040204" pitchFamily="34" charset="0"/>
                <a:ea typeface="Verdana" panose="020B0604030504040204" pitchFamily="34" charset="0"/>
              </a:rPr>
              <a:t>Awarded £627.68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81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83768" y="0"/>
            <a:ext cx="6660232" cy="1124744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100" b="1" dirty="0" smtClean="0"/>
              <a:t/>
            </a:r>
            <a:br>
              <a:rPr lang="en-GB" sz="3100" b="1" dirty="0" smtClean="0"/>
            </a:br>
            <a:r>
              <a:rPr lang="en-GB" sz="3600" b="1" dirty="0" err="1" smtClean="0"/>
              <a:t>Saltoun</a:t>
            </a:r>
            <a:r>
              <a:rPr lang="en-GB" sz="3600" b="1" dirty="0" smtClean="0"/>
              <a:t> </a:t>
            </a:r>
            <a:r>
              <a:rPr lang="en-GB" sz="3600" b="1" dirty="0"/>
              <a:t>Community Association (SCA)</a:t>
            </a:r>
            <a:r>
              <a:rPr lang="en-GB" dirty="0">
                <a:solidFill>
                  <a:schemeClr val="tx1"/>
                </a:solidFill>
              </a:rPr>
              <a:t/>
            </a:r>
            <a:br>
              <a:rPr lang="en-GB" dirty="0">
                <a:solidFill>
                  <a:schemeClr val="tx1"/>
                </a:solidFill>
              </a:rPr>
            </a:b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483768" y="1124744"/>
            <a:ext cx="6552728" cy="5616624"/>
          </a:xfrm>
        </p:spPr>
        <p:txBody>
          <a:bodyPr>
            <a:normAutofit fontScale="70000" lnSpcReduction="20000"/>
          </a:bodyPr>
          <a:lstStyle/>
          <a:p>
            <a:pPr marL="0" lvl="0" indent="0">
              <a:buNone/>
            </a:pPr>
            <a:endParaRPr lang="en-GB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Preparatory </a:t>
            </a:r>
            <a:r>
              <a:rPr lang="en-GB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work (electrical re-fit &amp; redecoration) and installation of lockable defibrillator in former telephone kiosk in East </a:t>
            </a:r>
            <a:r>
              <a:rPr lang="en-GB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Saltoun</a:t>
            </a:r>
            <a:r>
              <a:rPr lang="en-GB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endParaRPr lang="en-GB" sz="11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GB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Outcome 1 </a:t>
            </a:r>
            <a:endParaRPr lang="en-GB" b="1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00050" lvl="1" indent="0">
              <a:buNone/>
            </a:pPr>
            <a:r>
              <a:rPr lang="en-GB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All </a:t>
            </a:r>
            <a:r>
              <a:rPr lang="en-GB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local residents and visitors (including shop-users, walkers, cyclists </a:t>
            </a:r>
            <a:r>
              <a:rPr lang="en-GB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etc</a:t>
            </a:r>
            <a:r>
              <a:rPr lang="en-GB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 will have immediate access to a defibrillator in the event of anyone suffering sudden cardiac arrest. (Kiosk and defibrillator sited outside the village shop which is a central gathering point in the community</a:t>
            </a:r>
            <a:r>
              <a:rPr lang="en-GB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.)</a:t>
            </a:r>
          </a:p>
          <a:p>
            <a:pPr marL="0" indent="0">
              <a:buNone/>
            </a:pPr>
            <a:endParaRPr lang="en-GB" sz="11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GB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Outcome 2 </a:t>
            </a:r>
            <a:endParaRPr lang="en-GB" b="1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00050" lvl="1" indent="0">
              <a:buNone/>
            </a:pPr>
            <a:r>
              <a:rPr lang="en-GB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Elderly</a:t>
            </a:r>
            <a:r>
              <a:rPr lang="en-GB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infirm and housebound residents will feel less isolated and maintain a higher level of confidence in their physical and mental wellbeing</a:t>
            </a:r>
            <a:r>
              <a:rPr lang="en-GB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marL="0" indent="0">
              <a:buNone/>
            </a:pPr>
            <a:endParaRPr lang="en-GB" sz="11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GB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Outcome </a:t>
            </a:r>
            <a:r>
              <a:rPr lang="en-GB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</a:t>
            </a:r>
          </a:p>
          <a:p>
            <a:pPr marL="457200" lvl="1" indent="0">
              <a:buNone/>
            </a:pPr>
            <a:r>
              <a:rPr lang="en-GB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Improved </a:t>
            </a:r>
            <a:r>
              <a:rPr lang="en-GB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Life-saving Skills: Interested local residents will be trained in use of the new equipment after its installation by a local resident who is experienced in first aid and resuscitation</a:t>
            </a:r>
            <a:r>
              <a:rPr lang="en-GB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marL="0" indent="0">
              <a:buNone/>
            </a:pPr>
            <a:endParaRPr lang="en-GB" sz="11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GB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Total cost of project £2285</a:t>
            </a:r>
            <a:endParaRPr lang="en-GB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GB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Awarded £600</a:t>
            </a:r>
            <a:endParaRPr lang="en-GB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GB" dirty="0"/>
          </a:p>
        </p:txBody>
      </p:sp>
      <p:pic>
        <p:nvPicPr>
          <p:cNvPr id="6" name="Picture 30" descr="East Saltoun in East Lothian « yourlocalwe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2" t="43601" r="60606" b="33620"/>
          <a:stretch/>
        </p:blipFill>
        <p:spPr bwMode="auto">
          <a:xfrm>
            <a:off x="0" y="0"/>
            <a:ext cx="24117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3768" y="0"/>
            <a:ext cx="6660232" cy="894730"/>
          </a:xfrm>
        </p:spPr>
        <p:txBody>
          <a:bodyPr/>
          <a:lstStyle/>
          <a:p>
            <a:pPr algn="ctr"/>
            <a:r>
              <a:rPr lang="en-GB" b="1" dirty="0" smtClean="0"/>
              <a:t>Friday Friends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55776" y="1052736"/>
            <a:ext cx="6480720" cy="580526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b="1" dirty="0" smtClean="0">
                <a:solidFill>
                  <a:schemeClr val="tx1"/>
                </a:solidFill>
              </a:rPr>
              <a:t>Post-</a:t>
            </a:r>
            <a:r>
              <a:rPr lang="en-GB" b="1" dirty="0" err="1" smtClean="0">
                <a:solidFill>
                  <a:schemeClr val="tx1"/>
                </a:solidFill>
              </a:rPr>
              <a:t>Covid</a:t>
            </a:r>
            <a:r>
              <a:rPr lang="en-GB" b="1" dirty="0" smtClean="0">
                <a:solidFill>
                  <a:schemeClr val="tx1"/>
                </a:solidFill>
              </a:rPr>
              <a:t> </a:t>
            </a:r>
            <a:r>
              <a:rPr lang="en-GB" b="1" dirty="0">
                <a:solidFill>
                  <a:schemeClr val="tx1"/>
                </a:solidFill>
              </a:rPr>
              <a:t>Reopening of Friday Friends Sessions and Supportive </a:t>
            </a:r>
            <a:r>
              <a:rPr lang="en-GB" b="1" dirty="0" smtClean="0">
                <a:solidFill>
                  <a:schemeClr val="tx1"/>
                </a:solidFill>
              </a:rPr>
              <a:t>Services</a:t>
            </a:r>
          </a:p>
          <a:p>
            <a:endParaRPr lang="en-GB" b="1" dirty="0">
              <a:solidFill>
                <a:schemeClr val="tx1"/>
              </a:solidFill>
            </a:endParaRPr>
          </a:p>
          <a:p>
            <a:r>
              <a:rPr lang="en-GB" b="1" dirty="0">
                <a:solidFill>
                  <a:schemeClr val="tx1"/>
                </a:solidFill>
              </a:rPr>
              <a:t>Outcome </a:t>
            </a:r>
            <a:r>
              <a:rPr lang="en-GB" b="1" dirty="0" smtClean="0">
                <a:solidFill>
                  <a:schemeClr val="tx1"/>
                </a:solidFill>
              </a:rPr>
              <a:t>1: </a:t>
            </a:r>
            <a:r>
              <a:rPr lang="en-GB" dirty="0">
                <a:solidFill>
                  <a:schemeClr val="tx1"/>
                </a:solidFill>
              </a:rPr>
              <a:t>Service users will have access to good nutrition, creative and supportive activities, and opportunities to re-connect and re-socialise with others after lengthy periods of </a:t>
            </a:r>
            <a:r>
              <a:rPr lang="en-GB" dirty="0" err="1">
                <a:solidFill>
                  <a:schemeClr val="tx1"/>
                </a:solidFill>
              </a:rPr>
              <a:t>covid</a:t>
            </a:r>
            <a:r>
              <a:rPr lang="en-GB" dirty="0">
                <a:solidFill>
                  <a:schemeClr val="tx1"/>
                </a:solidFill>
              </a:rPr>
              <a:t>-induced social isolation.</a:t>
            </a:r>
          </a:p>
          <a:p>
            <a:r>
              <a:rPr lang="en-GB" dirty="0">
                <a:solidFill>
                  <a:schemeClr val="tx1"/>
                </a:solidFill>
              </a:rPr>
              <a:t> </a:t>
            </a:r>
          </a:p>
          <a:p>
            <a:r>
              <a:rPr lang="en-GB" b="1" dirty="0">
                <a:solidFill>
                  <a:schemeClr val="tx1"/>
                </a:solidFill>
              </a:rPr>
              <a:t>Outcome </a:t>
            </a:r>
            <a:r>
              <a:rPr lang="en-GB" b="1" dirty="0" smtClean="0">
                <a:solidFill>
                  <a:schemeClr val="tx1"/>
                </a:solidFill>
              </a:rPr>
              <a:t>2: </a:t>
            </a:r>
            <a:r>
              <a:rPr lang="en-GB" dirty="0">
                <a:solidFill>
                  <a:schemeClr val="tx1"/>
                </a:solidFill>
              </a:rPr>
              <a:t>Service users will have access to safe and confidential counselling and support which will contribute to improved wellbeing and reduction of anxiety, stress and depression.</a:t>
            </a:r>
          </a:p>
          <a:p>
            <a:r>
              <a:rPr lang="en-GB" dirty="0">
                <a:solidFill>
                  <a:schemeClr val="tx1"/>
                </a:solidFill>
              </a:rPr>
              <a:t> </a:t>
            </a:r>
          </a:p>
          <a:p>
            <a:r>
              <a:rPr lang="en-GB" b="1" dirty="0">
                <a:solidFill>
                  <a:schemeClr val="tx1"/>
                </a:solidFill>
              </a:rPr>
              <a:t>Outcome </a:t>
            </a:r>
            <a:r>
              <a:rPr lang="en-GB" b="1" dirty="0" smtClean="0">
                <a:solidFill>
                  <a:schemeClr val="tx1"/>
                </a:solidFill>
              </a:rPr>
              <a:t>3: </a:t>
            </a:r>
            <a:r>
              <a:rPr lang="en-GB" dirty="0">
                <a:solidFill>
                  <a:schemeClr val="tx1"/>
                </a:solidFill>
              </a:rPr>
              <a:t>Re-engage community back into access of the N&amp;HCC by way of weekly counselling sessions availability and bookings for use of the venue</a:t>
            </a:r>
            <a:r>
              <a:rPr lang="en-GB" dirty="0" smtClean="0">
                <a:solidFill>
                  <a:schemeClr val="tx1"/>
                </a:solidFill>
              </a:rPr>
              <a:t>.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b="1" dirty="0">
                <a:solidFill>
                  <a:schemeClr val="tx1"/>
                </a:solidFill>
              </a:rPr>
              <a:t>Awarded £2483</a:t>
            </a:r>
          </a:p>
          <a:p>
            <a:r>
              <a:rPr lang="en-GB" b="1" dirty="0">
                <a:solidFill>
                  <a:schemeClr val="tx1"/>
                </a:solidFill>
              </a:rPr>
              <a:t>Awarded a further £1500</a:t>
            </a:r>
          </a:p>
          <a:p>
            <a:endParaRPr lang="en-GB" dirty="0"/>
          </a:p>
        </p:txBody>
      </p:sp>
      <p:pic>
        <p:nvPicPr>
          <p:cNvPr id="4" name="Picture 3" descr="Y:\Budgets\Financial Year 2021 2022\Haddington &amp; Lammermuir\3a AP Approved\Friday friends - additional funding £1500\Evaluation\table on reopening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1176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989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3768" y="0"/>
            <a:ext cx="6660232" cy="894730"/>
          </a:xfrm>
        </p:spPr>
        <p:txBody>
          <a:bodyPr/>
          <a:lstStyle/>
          <a:p>
            <a:pPr algn="ctr"/>
            <a:r>
              <a:rPr lang="en-GB" b="1" dirty="0" smtClean="0"/>
              <a:t>Community Council’s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3768" y="980728"/>
            <a:ext cx="6480720" cy="568863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Gifford Community Council</a:t>
            </a:r>
          </a:p>
          <a:p>
            <a:r>
              <a:rPr lang="en-GB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Promote </a:t>
            </a:r>
            <a:r>
              <a:rPr lang="en-GB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success of the gold awards for the village from Keep Scotland Beautiful through appropriate </a:t>
            </a:r>
            <a:r>
              <a:rPr lang="en-GB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signage</a:t>
            </a: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00050" lvl="1" indent="0">
              <a:buNone/>
            </a:pPr>
            <a:r>
              <a:rPr lang="en-GB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£880.50 awarded to roads </a:t>
            </a:r>
            <a:r>
              <a:rPr lang="en-GB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dept</a:t>
            </a:r>
            <a:r>
              <a:rPr lang="en-GB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to carry out signage.</a:t>
            </a:r>
          </a:p>
          <a:p>
            <a:pPr marL="0" indent="0">
              <a:buNone/>
            </a:pPr>
            <a:r>
              <a:rPr lang="en-GB" b="1" dirty="0"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en-GB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en-GB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Haddington &amp; District Community Council </a:t>
            </a:r>
          </a:p>
          <a:p>
            <a:r>
              <a:rPr lang="en-GB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Replacement of 2 picnic tables and 2 </a:t>
            </a:r>
            <a:r>
              <a:rPr lang="en-GB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benches* </a:t>
            </a:r>
            <a:r>
              <a:rPr lang="en-GB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at the main play park in </a:t>
            </a:r>
            <a:r>
              <a:rPr lang="en-GB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Athelstaneford</a:t>
            </a:r>
            <a:r>
              <a:rPr lang="en-GB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village</a:t>
            </a:r>
            <a:r>
              <a:rPr lang="en-GB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00050" lvl="1" indent="0">
              <a:buNone/>
            </a:pPr>
            <a:r>
              <a:rPr lang="en-GB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Funding awarded to Amenities Services </a:t>
            </a:r>
            <a:r>
              <a:rPr lang="en-GB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£</a:t>
            </a:r>
            <a:r>
              <a:rPr lang="en-GB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1500 and £1429</a:t>
            </a:r>
          </a:p>
          <a:p>
            <a:endParaRPr lang="en-GB" dirty="0"/>
          </a:p>
        </p:txBody>
      </p:sp>
      <p:pic>
        <p:nvPicPr>
          <p:cNvPr id="4" name="Picture 3" descr="cid:BF01F746-CA94-4AFF-B36C-9DD0575EE296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62880" y="526369"/>
            <a:ext cx="3428997" cy="2376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IMG_0396.jpg"/>
          <p:cNvPicPr/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36516" y="3419878"/>
            <a:ext cx="2376265" cy="34381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965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843</TotalTime>
  <Words>2315</Words>
  <Application>Microsoft Office PowerPoint</Application>
  <PresentationFormat>On-screen Show (4:3)</PresentationFormat>
  <Paragraphs>270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Verdana</vt:lpstr>
      <vt:lpstr>Office Theme</vt:lpstr>
      <vt:lpstr>1_Office Theme</vt:lpstr>
      <vt:lpstr>2_Office Theme</vt:lpstr>
      <vt:lpstr>PowerPoint Presentation</vt:lpstr>
      <vt:lpstr>HALAP Annual Report 2021-2022</vt:lpstr>
      <vt:lpstr>Amisfield Preservation Trust</vt:lpstr>
      <vt:lpstr>Athelstaneford Parish Hall </vt:lpstr>
      <vt:lpstr> Bridge Centre Motorcycle Project </vt:lpstr>
      <vt:lpstr>The Haddington Bridge Centre Ltd</vt:lpstr>
      <vt:lpstr> Saltoun Community Association (SCA) </vt:lpstr>
      <vt:lpstr>Friday Friends</vt:lpstr>
      <vt:lpstr>Community Council’s</vt:lpstr>
      <vt:lpstr>Haddington History Society</vt:lpstr>
      <vt:lpstr>Haddington East TRA-Mental Health Peer</vt:lpstr>
      <vt:lpstr>Humbie, West &amp; East Saltoun and Bolton Community Council – ‘Humbiehelp’ Resilience Group</vt:lpstr>
      <vt:lpstr>Keep the Heid Mental Health Cafe</vt:lpstr>
      <vt:lpstr>The Lammermuir Larder Group</vt:lpstr>
      <vt:lpstr>Haddington RFC</vt:lpstr>
      <vt:lpstr>HETRA and other residents</vt:lpstr>
      <vt:lpstr>Sketch and Wander for wellbeing</vt:lpstr>
      <vt:lpstr>Support from the Start </vt:lpstr>
      <vt:lpstr>Yester Primary School Parent Council </vt:lpstr>
      <vt:lpstr>MADE in East Lothian </vt:lpstr>
      <vt:lpstr>Scottish Government COVID Related Funding 2021-2022</vt:lpstr>
      <vt:lpstr>Scottish Government IT funding</vt:lpstr>
      <vt:lpstr>Roads &amp; Amenities Budgets  2021-2022</vt:lpstr>
      <vt:lpstr>Thank You</vt:lpstr>
    </vt:vector>
  </TitlesOfParts>
  <Company>East Lothian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Fiona Dawson</dc:creator>
  <cp:lastModifiedBy>Govenlock, Diann</cp:lastModifiedBy>
  <cp:revision>95</cp:revision>
  <dcterms:created xsi:type="dcterms:W3CDTF">2016-11-18T12:04:14Z</dcterms:created>
  <dcterms:modified xsi:type="dcterms:W3CDTF">2023-05-19T15:19:37Z</dcterms:modified>
</cp:coreProperties>
</file>