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068" autoAdjust="0"/>
    <p:restoredTop sz="94660"/>
  </p:normalViewPr>
  <p:slideViewPr>
    <p:cSldViewPr snapToGrid="0">
      <p:cViewPr varScale="1">
        <p:scale>
          <a:sx n="69" d="100"/>
          <a:sy n="69" d="100"/>
        </p:scale>
        <p:origin x="9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89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57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68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85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0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25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405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87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7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8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109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94902-3F02-4F67-BB4D-21E05AEEE29F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A3AED-542C-4194-B7EA-92201675AD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28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120" y="1615439"/>
            <a:ext cx="11775440" cy="5164051"/>
          </a:xfrm>
        </p:spPr>
        <p:txBody>
          <a:bodyPr>
            <a:noAutofit/>
          </a:bodyPr>
          <a:lstStyle/>
          <a:p>
            <a:pPr marL="342900" indent="-342900">
              <a:buFontTx/>
              <a:buChar char="-"/>
            </a:pPr>
            <a:r>
              <a:rPr lang="en-GB" sz="2800" dirty="0" smtClean="0">
                <a:solidFill>
                  <a:schemeClr val="bg1"/>
                </a:solidFill>
              </a:rPr>
              <a:t>£42,000 of </a:t>
            </a:r>
            <a:r>
              <a:rPr lang="en-GB" sz="2800" b="1" dirty="0" smtClean="0">
                <a:solidFill>
                  <a:schemeClr val="bg1"/>
                </a:solidFill>
              </a:rPr>
              <a:t>Scottish Government Food Fund </a:t>
            </a:r>
            <a:r>
              <a:rPr lang="en-GB" sz="2800" dirty="0" smtClean="0">
                <a:solidFill>
                  <a:schemeClr val="bg1"/>
                </a:solidFill>
              </a:rPr>
              <a:t>money was distributed through the PSG Area Partnership.</a:t>
            </a:r>
          </a:p>
          <a:p>
            <a:pPr marL="342900" indent="-342900">
              <a:buFontTx/>
              <a:buChar char="-"/>
            </a:pPr>
            <a:endParaRPr lang="en-GB" sz="2800" dirty="0" smtClean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sz="2800" b="1" dirty="0" smtClean="0">
                <a:solidFill>
                  <a:schemeClr val="bg1"/>
                </a:solidFill>
              </a:rPr>
              <a:t>Pennypit Trust </a:t>
            </a:r>
            <a:r>
              <a:rPr lang="en-GB" sz="2800" dirty="0" smtClean="0">
                <a:solidFill>
                  <a:schemeClr val="bg1"/>
                </a:solidFill>
              </a:rPr>
              <a:t>delivered 20,000 meals </a:t>
            </a:r>
            <a:r>
              <a:rPr lang="en-GB" sz="2800" dirty="0">
                <a:solidFill>
                  <a:schemeClr val="bg1"/>
                </a:solidFill>
              </a:rPr>
              <a:t>&amp;</a:t>
            </a:r>
            <a:r>
              <a:rPr lang="en-GB" sz="2800" dirty="0" smtClean="0">
                <a:solidFill>
                  <a:schemeClr val="bg1"/>
                </a:solidFill>
              </a:rPr>
              <a:t> received £3,000 for hardship funds</a:t>
            </a:r>
          </a:p>
          <a:p>
            <a:pPr marL="342900" indent="-342900">
              <a:buFontTx/>
              <a:buChar char="-"/>
            </a:pPr>
            <a:endParaRPr lang="en-GB" sz="2800" dirty="0" smtClean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sz="2800" b="1" dirty="0" smtClean="0">
                <a:solidFill>
                  <a:schemeClr val="bg1"/>
                </a:solidFill>
              </a:rPr>
              <a:t>Heavy Sounds </a:t>
            </a:r>
            <a:r>
              <a:rPr lang="en-GB" sz="2800" dirty="0" smtClean="0">
                <a:solidFill>
                  <a:schemeClr val="bg1"/>
                </a:solidFill>
              </a:rPr>
              <a:t>delivered 90,000 lunches across Edinburgh and the </a:t>
            </a:r>
            <a:r>
              <a:rPr lang="en-GB" sz="2800" dirty="0" err="1" smtClean="0">
                <a:solidFill>
                  <a:schemeClr val="bg1"/>
                </a:solidFill>
              </a:rPr>
              <a:t>Lothians</a:t>
            </a:r>
            <a:r>
              <a:rPr lang="en-GB" sz="2800" dirty="0" smtClean="0">
                <a:solidFill>
                  <a:schemeClr val="bg1"/>
                </a:solidFill>
              </a:rPr>
              <a:t>, along food shopping and gas meter top up support</a:t>
            </a:r>
          </a:p>
          <a:p>
            <a:pPr marL="342900" indent="-342900">
              <a:buFontTx/>
              <a:buChar char="-"/>
            </a:pPr>
            <a:endParaRPr lang="en-GB" sz="2800" dirty="0" smtClean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sz="2800" b="1" dirty="0" smtClean="0">
                <a:solidFill>
                  <a:schemeClr val="bg1"/>
                </a:solidFill>
              </a:rPr>
              <a:t>Prestonpans Community Council Resilience Team </a:t>
            </a:r>
            <a:r>
              <a:rPr lang="en-GB" sz="2800" dirty="0" smtClean="0">
                <a:solidFill>
                  <a:schemeClr val="bg1"/>
                </a:solidFill>
              </a:rPr>
              <a:t>undertook 565 jobs for local residents shopping, dog walking, gardening and other support</a:t>
            </a:r>
          </a:p>
          <a:p>
            <a:pPr marL="342900" indent="-342900">
              <a:buFontTx/>
              <a:buChar char="-"/>
            </a:pP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4" name="Picture 3" descr="Preston Seton Gos AP Outlin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4472305" y="98424"/>
            <a:ext cx="2973070" cy="128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31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44" y="129309"/>
            <a:ext cx="11933383" cy="6728691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en-GB" b="1" dirty="0">
                <a:solidFill>
                  <a:schemeClr val="bg1"/>
                </a:solidFill>
              </a:rPr>
              <a:t>Longniddry Parish Church Resilience Team </a:t>
            </a:r>
            <a:r>
              <a:rPr lang="en-GB" dirty="0">
                <a:solidFill>
                  <a:schemeClr val="bg1"/>
                </a:solidFill>
              </a:rPr>
              <a:t>undertook support </a:t>
            </a:r>
            <a:r>
              <a:rPr lang="en-GB" dirty="0" smtClean="0">
                <a:solidFill>
                  <a:schemeClr val="bg1"/>
                </a:solidFill>
              </a:rPr>
              <a:t>71 shops with 36 volunteers for 17 people </a:t>
            </a:r>
            <a:r>
              <a:rPr lang="en-GB" dirty="0">
                <a:solidFill>
                  <a:schemeClr val="bg1"/>
                </a:solidFill>
              </a:rPr>
              <a:t>number of people with </a:t>
            </a:r>
            <a:r>
              <a:rPr lang="en-GB" dirty="0" smtClean="0">
                <a:solidFill>
                  <a:schemeClr val="bg1"/>
                </a:solidFill>
              </a:rPr>
              <a:t>shopping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b="1" dirty="0">
                <a:solidFill>
                  <a:schemeClr val="bg1"/>
                </a:solidFill>
              </a:rPr>
              <a:t>Cockenzie and Port Seton Resilience Team </a:t>
            </a:r>
            <a:r>
              <a:rPr lang="en-GB" dirty="0">
                <a:solidFill>
                  <a:schemeClr val="bg1"/>
                </a:solidFill>
              </a:rPr>
              <a:t>delivered </a:t>
            </a:r>
            <a:r>
              <a:rPr lang="en-GB" dirty="0" smtClean="0">
                <a:solidFill>
                  <a:schemeClr val="bg1"/>
                </a:solidFill>
              </a:rPr>
              <a:t>16,622 </a:t>
            </a:r>
            <a:r>
              <a:rPr lang="en-GB" dirty="0">
                <a:solidFill>
                  <a:schemeClr val="bg1"/>
                </a:solidFill>
              </a:rPr>
              <a:t>meals and managed £3,000 of hardship funds and </a:t>
            </a:r>
            <a:r>
              <a:rPr lang="en-GB" dirty="0" smtClean="0">
                <a:solidFill>
                  <a:schemeClr val="bg1"/>
                </a:solidFill>
              </a:rPr>
              <a:t>£6,150 </a:t>
            </a:r>
            <a:r>
              <a:rPr lang="en-GB" dirty="0">
                <a:solidFill>
                  <a:schemeClr val="bg1"/>
                </a:solidFill>
              </a:rPr>
              <a:t>recipe pack </a:t>
            </a:r>
            <a:r>
              <a:rPr lang="en-GB" dirty="0" smtClean="0">
                <a:solidFill>
                  <a:schemeClr val="bg1"/>
                </a:solidFill>
              </a:rPr>
              <a:t>funds.  They received 234 phone calls for support for shopping, prescriptions and other support.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b="1" dirty="0">
                <a:solidFill>
                  <a:schemeClr val="bg1"/>
                </a:solidFill>
              </a:rPr>
              <a:t>PSG CLD Team </a:t>
            </a:r>
            <a:r>
              <a:rPr lang="en-GB" dirty="0">
                <a:solidFill>
                  <a:schemeClr val="bg1"/>
                </a:solidFill>
              </a:rPr>
              <a:t>set up and supported the </a:t>
            </a:r>
            <a:r>
              <a:rPr lang="en-GB" b="1" dirty="0" smtClean="0">
                <a:solidFill>
                  <a:schemeClr val="bg1"/>
                </a:solidFill>
              </a:rPr>
              <a:t>East Lothian Fareshare Hub </a:t>
            </a:r>
            <a:r>
              <a:rPr lang="en-GB" dirty="0" smtClean="0">
                <a:solidFill>
                  <a:schemeClr val="bg1"/>
                </a:solidFill>
              </a:rPr>
              <a:t>over the last year with 1,592 hours of staff time, 381 pick ups/deliveries to 20 organisations in East Lothian and received 122 van loads of food from Fareshare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dirty="0">
                <a:solidFill>
                  <a:schemeClr val="bg1"/>
                </a:solidFill>
              </a:rPr>
              <a:t>£</a:t>
            </a:r>
            <a:r>
              <a:rPr lang="en-GB" dirty="0" smtClean="0">
                <a:solidFill>
                  <a:schemeClr val="bg1"/>
                </a:solidFill>
              </a:rPr>
              <a:t>10,500 of funding Business Recovery funding secured for </a:t>
            </a:r>
            <a:r>
              <a:rPr lang="en-GB" b="1" dirty="0" smtClean="0">
                <a:solidFill>
                  <a:schemeClr val="bg1"/>
                </a:solidFill>
              </a:rPr>
              <a:t>PSG Shop Local, Support your High Street Reward Scheme</a:t>
            </a:r>
            <a:r>
              <a:rPr lang="en-GB" dirty="0" smtClean="0">
                <a:solidFill>
                  <a:schemeClr val="bg1"/>
                </a:solidFill>
              </a:rPr>
              <a:t> beginning 17</a:t>
            </a:r>
            <a:r>
              <a:rPr lang="en-GB" baseline="30000" dirty="0" smtClean="0">
                <a:solidFill>
                  <a:schemeClr val="bg1"/>
                </a:solidFill>
              </a:rPr>
              <a:t>th</a:t>
            </a:r>
            <a:r>
              <a:rPr lang="en-GB" dirty="0" smtClean="0">
                <a:solidFill>
                  <a:schemeClr val="bg1"/>
                </a:solidFill>
              </a:rPr>
              <a:t> May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249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733552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600" u="sng" dirty="0" smtClean="0">
                <a:solidFill>
                  <a:schemeClr val="bg1"/>
                </a:solidFill>
              </a:rPr>
              <a:t>The Legacy projects</a:t>
            </a:r>
          </a:p>
          <a:p>
            <a:pPr marL="0" indent="0">
              <a:buNone/>
            </a:pPr>
            <a:endParaRPr lang="en-GB" sz="3600" dirty="0" smtClean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sz="3600" b="1" dirty="0" smtClean="0">
                <a:solidFill>
                  <a:schemeClr val="bg1"/>
                </a:solidFill>
              </a:rPr>
              <a:t>Pennypit Trust </a:t>
            </a:r>
            <a:r>
              <a:rPr lang="en-GB" sz="3600" dirty="0" smtClean="0">
                <a:solidFill>
                  <a:schemeClr val="bg1"/>
                </a:solidFill>
              </a:rPr>
              <a:t>befriending </a:t>
            </a:r>
            <a:r>
              <a:rPr lang="en-GB" sz="3600" dirty="0" smtClean="0">
                <a:solidFill>
                  <a:schemeClr val="bg1"/>
                </a:solidFill>
              </a:rPr>
              <a:t>project supporting 20 people </a:t>
            </a:r>
            <a:r>
              <a:rPr lang="en-GB" sz="3600" dirty="0" smtClean="0">
                <a:solidFill>
                  <a:schemeClr val="bg1"/>
                </a:solidFill>
              </a:rPr>
              <a:t>and meals on </a:t>
            </a:r>
            <a:r>
              <a:rPr lang="en-GB" sz="3600" dirty="0" smtClean="0">
                <a:solidFill>
                  <a:schemeClr val="bg1"/>
                </a:solidFill>
              </a:rPr>
              <a:t>wheels providing 120 meals a week.</a:t>
            </a:r>
            <a:endParaRPr lang="en-GB" sz="3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3600" dirty="0" smtClean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GB" sz="3600" b="1" dirty="0" smtClean="0">
                <a:solidFill>
                  <a:schemeClr val="bg1"/>
                </a:solidFill>
              </a:rPr>
              <a:t>CPS Community Council &amp; Port Seton Centre </a:t>
            </a:r>
            <a:r>
              <a:rPr lang="en-GB" sz="3600" dirty="0" smtClean="0">
                <a:solidFill>
                  <a:schemeClr val="bg1"/>
                </a:solidFill>
              </a:rPr>
              <a:t>meals on wheels (22 meals twice a week since September) and brew and blether sessions beginning next week in café </a:t>
            </a:r>
          </a:p>
          <a:p>
            <a:endParaRPr lang="en-GB" sz="3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30200" y="294236"/>
            <a:ext cx="10515600" cy="948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3600" b="1" dirty="0" smtClean="0">
                <a:solidFill>
                  <a:schemeClr val="bg1"/>
                </a:solidFill>
              </a:rPr>
              <a:t>Beyond COVID</a:t>
            </a:r>
            <a:endParaRPr lang="en-GB" sz="3600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146" y="2113280"/>
            <a:ext cx="4126653" cy="309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01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240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East Lothian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Brown, Emma</dc:creator>
  <cp:lastModifiedBy>Brown, Emma</cp:lastModifiedBy>
  <cp:revision>11</cp:revision>
  <dcterms:created xsi:type="dcterms:W3CDTF">2021-05-10T15:18:54Z</dcterms:created>
  <dcterms:modified xsi:type="dcterms:W3CDTF">2021-05-12T20:06:50Z</dcterms:modified>
</cp:coreProperties>
</file>