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85" r:id="rId2"/>
    <p:sldId id="278" r:id="rId3"/>
    <p:sldId id="279" r:id="rId4"/>
    <p:sldId id="280" r:id="rId5"/>
    <p:sldId id="296" r:id="rId6"/>
    <p:sldId id="281" r:id="rId7"/>
    <p:sldId id="283" r:id="rId8"/>
    <p:sldId id="290" r:id="rId9"/>
    <p:sldId id="291" r:id="rId10"/>
    <p:sldId id="294" r:id="rId11"/>
    <p:sldId id="300" r:id="rId12"/>
    <p:sldId id="302" r:id="rId13"/>
    <p:sldId id="303" r:id="rId14"/>
    <p:sldId id="301" r:id="rId15"/>
    <p:sldId id="293" r:id="rId16"/>
    <p:sldId id="292" r:id="rId17"/>
    <p:sldId id="295" r:id="rId18"/>
    <p:sldId id="297" r:id="rId19"/>
    <p:sldId id="299" r:id="rId20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33E80-89D5-4EDB-8212-B36944B706A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1BF88-583E-4685-89D3-6F5201BE40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757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41F3-544F-4A0F-B6DC-E5041BADD691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535A-4053-4298-8C6D-5A4E09ADF1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47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41F3-544F-4A0F-B6DC-E5041BADD691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535A-4053-4298-8C6D-5A4E09ADF1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57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41F3-544F-4A0F-B6DC-E5041BADD691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535A-4053-4298-8C6D-5A4E09ADF1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50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41F3-544F-4A0F-B6DC-E5041BADD691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535A-4053-4298-8C6D-5A4E09ADF1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543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41F3-544F-4A0F-B6DC-E5041BADD691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535A-4053-4298-8C6D-5A4E09ADF1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69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41F3-544F-4A0F-B6DC-E5041BADD691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535A-4053-4298-8C6D-5A4E09ADF1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713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41F3-544F-4A0F-B6DC-E5041BADD691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535A-4053-4298-8C6D-5A4E09ADF1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68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41F3-544F-4A0F-B6DC-E5041BADD691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535A-4053-4298-8C6D-5A4E09ADF1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144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41F3-544F-4A0F-B6DC-E5041BADD691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535A-4053-4298-8C6D-5A4E09ADF1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8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41F3-544F-4A0F-B6DC-E5041BADD691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535A-4053-4298-8C6D-5A4E09ADF1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104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41F3-544F-4A0F-B6DC-E5041BADD691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535A-4053-4298-8C6D-5A4E09ADF1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221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41F3-544F-4A0F-B6DC-E5041BADD691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F535A-4053-4298-8C6D-5A4E09ADF1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81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://www.edubuzz.org/eloes/contact-us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460" y="2747183"/>
            <a:ext cx="10515600" cy="132556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/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20/21 Project Funding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Preston Seton Gos AP Outlin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880312" y="1290839"/>
            <a:ext cx="3846830" cy="175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5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" y="172085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Lighthouse CAP Debt Service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" y="1632585"/>
            <a:ext cx="676148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Amount: £1,670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What has been achieved</a:t>
            </a:r>
            <a:r>
              <a:rPr lang="en-GB" b="1" u="sng" dirty="0" smtClean="0">
                <a:solidFill>
                  <a:schemeClr val="bg1"/>
                </a:solidFill>
              </a:rPr>
              <a:t>?</a:t>
            </a:r>
          </a:p>
          <a:p>
            <a:endParaRPr lang="en-GB" b="1" u="sng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Enabled the centre to remain open and support 9 new client families 16 people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Process took longer to assist due to lack of face to face meetings, access to computers and printers for clients.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0" y="2753677"/>
            <a:ext cx="4932680" cy="373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06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1187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Pennypit Trust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17" y="930621"/>
            <a:ext cx="9305174" cy="58026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Amount: £12,963.75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What has been achieved?</a:t>
            </a:r>
          </a:p>
          <a:p>
            <a:pPr marL="0" indent="0">
              <a:buNone/>
            </a:pPr>
            <a:endParaRPr lang="en-GB" sz="1200" b="1" u="sng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10 young people have been supported one to one through family support service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6 young people have accessed the Pennypit Outdoor Pursuits programme in partnership through Preston Lodge HS</a:t>
            </a:r>
          </a:p>
          <a:p>
            <a:pPr marL="0" indent="0">
              <a:buNone/>
            </a:pPr>
            <a:endParaRPr lang="en-GB" sz="13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Supporting volunteers particularly during COVID response has been a key part of work 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7 young people have been supported through home work club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20 children and young people have accessed the Friday Night Youth Club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2467" y="335177"/>
            <a:ext cx="2305497" cy="17291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56211" y="4766918"/>
            <a:ext cx="2389808" cy="179235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47048" y="2472747"/>
            <a:ext cx="2500245" cy="187518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14136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Prestonpans Snake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42" y="1325563"/>
            <a:ext cx="624378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Amount: £250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What was achieved?</a:t>
            </a:r>
          </a:p>
          <a:p>
            <a:pPr marL="0" indent="0">
              <a:buNone/>
            </a:pPr>
            <a:endParaRPr lang="en-GB" b="1" dirty="0" smtClean="0">
              <a:solidFill>
                <a:schemeClr val="bg1"/>
              </a:solidFill>
            </a:endParaRPr>
          </a:p>
          <a:p>
            <a:pPr lvl="0"/>
            <a:r>
              <a:rPr lang="en-GB" dirty="0">
                <a:solidFill>
                  <a:schemeClr val="bg1"/>
                </a:solidFill>
              </a:rPr>
              <a:t>Area agreed for laying stones to west of Cockenzie </a:t>
            </a:r>
            <a:r>
              <a:rPr lang="en-GB" dirty="0" smtClean="0">
                <a:solidFill>
                  <a:schemeClr val="bg1"/>
                </a:solidFill>
              </a:rPr>
              <a:t>site</a:t>
            </a:r>
          </a:p>
          <a:p>
            <a:pPr marL="0" lv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lvl="0"/>
            <a:r>
              <a:rPr lang="en-GB" dirty="0">
                <a:solidFill>
                  <a:schemeClr val="bg1"/>
                </a:solidFill>
              </a:rPr>
              <a:t>People have been asked to collect stones to repaint and </a:t>
            </a:r>
            <a:r>
              <a:rPr lang="en-GB" dirty="0" smtClean="0">
                <a:solidFill>
                  <a:schemeClr val="bg1"/>
                </a:solidFill>
              </a:rPr>
              <a:t>varnish</a:t>
            </a:r>
          </a:p>
          <a:p>
            <a:pPr marL="0" lv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lvl="0"/>
            <a:r>
              <a:rPr lang="en-GB" dirty="0">
                <a:solidFill>
                  <a:schemeClr val="bg1"/>
                </a:solidFill>
              </a:rPr>
              <a:t>Amenities will assist with laying stones and setting in resin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66" y="1605541"/>
            <a:ext cx="5513195" cy="379138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86439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PSG Youth Forum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581785"/>
            <a:ext cx="712724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Amount: £4,020.16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What was achieved?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A couple of meetings have taken place with young people through Pennypit, but delayed bringing young people together due to COVID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To be relaunched with young people from each area who will feed into the AP when youth work can restart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79853" y="2422237"/>
            <a:ext cx="4294909" cy="322118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04182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125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Preston Tower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40" y="1690688"/>
            <a:ext cx="596900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Amount: £500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What was achieved?</a:t>
            </a:r>
          </a:p>
          <a:p>
            <a:pPr marL="0" indent="0">
              <a:buNone/>
            </a:pPr>
            <a:endParaRPr lang="en-GB" b="1" u="sng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Additional survey work undertaken to look to reinstate an external staircase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8" name="Picture 4" descr="Preston Tower - Historic Houses | Historic Hous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0" y="1690688"/>
            <a:ext cx="5537200" cy="36807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396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Link Worker – We are with you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5544"/>
            <a:ext cx="9570720" cy="56724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Amount £2,800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What has been achieved?</a:t>
            </a:r>
          </a:p>
          <a:p>
            <a:pPr marL="0" indent="0">
              <a:buNone/>
            </a:pPr>
            <a:endParaRPr lang="en-GB" b="1" u="sng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Allocated funding through H &amp; W subgroup for supporting roles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 in March 2021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Link Workers started in January 2021 – Sam based in Prestonpans Surgery; Harbours position has been recruited starts in 2 weeks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30 clients; 11 successful discharge and 3 not engaged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Funding to support their activities and support has included; buying basic phones, vouchers for emergency food so far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4390" y="2547354"/>
            <a:ext cx="3383888" cy="253791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33977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6328"/>
            <a:ext cx="9919855" cy="1487488"/>
          </a:xfrm>
        </p:spPr>
        <p:txBody>
          <a:bodyPr>
            <a:normAutofit/>
          </a:bodyPr>
          <a:lstStyle/>
          <a:p>
            <a:r>
              <a:rPr lang="en-GB" sz="3800" b="1" dirty="0" smtClean="0">
                <a:solidFill>
                  <a:schemeClr val="bg1"/>
                </a:solidFill>
              </a:rPr>
              <a:t>Supporting Nutritional Inequalities– Pennypit Trust</a:t>
            </a:r>
            <a:endParaRPr lang="en-GB" sz="3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41" y="1062615"/>
            <a:ext cx="7848600" cy="5910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Amount: £2,500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What has been achieved?</a:t>
            </a:r>
          </a:p>
          <a:p>
            <a:pPr marL="0" indent="0">
              <a:buNone/>
            </a:pPr>
            <a:endParaRPr lang="en-GB" sz="1200" b="1" u="sng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Allocated funding through H &amp; W subgroup in March 2021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Cook-Along with Carrie packs - 30 per week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Online Weaning sessions – 34 people attended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Investigating buggy walks with Scottish Buggy Clubs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9018" y="138748"/>
            <a:ext cx="2145492" cy="28606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30" y="2448560"/>
            <a:ext cx="2921847" cy="412496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6363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7278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Lighthouse Foodbank +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480" y="888683"/>
            <a:ext cx="7665720" cy="596931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Amount: £500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What has been achieved?</a:t>
            </a:r>
          </a:p>
          <a:p>
            <a:pPr marL="0" indent="0">
              <a:buNone/>
            </a:pPr>
            <a:endParaRPr lang="en-GB" sz="1200" b="1" u="sng" dirty="0" smtClean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Allocated funding through H &amp; </a:t>
            </a:r>
            <a:r>
              <a:rPr lang="en-GB" dirty="0" smtClean="0">
                <a:solidFill>
                  <a:schemeClr val="bg1"/>
                </a:solidFill>
              </a:rPr>
              <a:t>W subgroup </a:t>
            </a:r>
            <a:r>
              <a:rPr lang="en-GB" dirty="0">
                <a:solidFill>
                  <a:schemeClr val="bg1"/>
                </a:solidFill>
              </a:rPr>
              <a:t>in March 2021</a:t>
            </a:r>
          </a:p>
          <a:p>
            <a:pPr marL="0" indent="0">
              <a:buNone/>
            </a:pPr>
            <a:endParaRPr lang="en-GB" sz="14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Open every Monday 10.30-12.30am through referral and free food Friday operates 3-5pm by drop in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33 households at the Foodbank (that's 46 adults/teenagers and 10 under </a:t>
            </a:r>
            <a:r>
              <a:rPr lang="en-GB" dirty="0" smtClean="0">
                <a:solidFill>
                  <a:schemeClr val="bg1"/>
                </a:solidFill>
              </a:rPr>
              <a:t>12s on average for 6 weeks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There is flexibility but generally people can access 2 x 6 weekly blocks within 6 months. 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bg1"/>
              </a:solidFill>
            </a:endParaRPr>
          </a:p>
          <a:p>
            <a:pPr lvl="0"/>
            <a:r>
              <a:rPr lang="en-GB" dirty="0" smtClean="0">
                <a:solidFill>
                  <a:schemeClr val="bg1"/>
                </a:solidFill>
              </a:rPr>
              <a:t>Funding will assist with topping up items from donations and fareshare, </a:t>
            </a:r>
            <a:r>
              <a:rPr lang="en-GB" dirty="0">
                <a:solidFill>
                  <a:schemeClr val="bg1"/>
                </a:solidFill>
              </a:rPr>
              <a:t> </a:t>
            </a:r>
            <a:r>
              <a:rPr lang="en-GB" dirty="0" smtClean="0">
                <a:solidFill>
                  <a:schemeClr val="bg1"/>
                </a:solidFill>
              </a:rPr>
              <a:t>tea and coffee for clients, storage </a:t>
            </a:r>
            <a:r>
              <a:rPr lang="en-GB" dirty="0">
                <a:solidFill>
                  <a:schemeClr val="bg1"/>
                </a:solidFill>
              </a:rPr>
              <a:t>and </a:t>
            </a:r>
            <a:r>
              <a:rPr lang="en-GB" dirty="0" smtClean="0">
                <a:solidFill>
                  <a:schemeClr val="bg1"/>
                </a:solidFill>
              </a:rPr>
              <a:t>shelving, </a:t>
            </a:r>
            <a:r>
              <a:rPr lang="en-GB" dirty="0" err="1" smtClean="0">
                <a:solidFill>
                  <a:schemeClr val="bg1"/>
                </a:solidFill>
              </a:rPr>
              <a:t>covid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cleaning products, hand sanitiser and </a:t>
            </a:r>
            <a:r>
              <a:rPr lang="en-GB" dirty="0" smtClean="0">
                <a:solidFill>
                  <a:schemeClr val="bg1"/>
                </a:solidFill>
              </a:rPr>
              <a:t>masks, producing </a:t>
            </a:r>
            <a:r>
              <a:rPr lang="en-GB" dirty="0">
                <a:solidFill>
                  <a:schemeClr val="bg1"/>
                </a:solidFill>
              </a:rPr>
              <a:t>leaflets and posters which we hope to distribute locally soon.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492" y="425504"/>
            <a:ext cx="2428240" cy="32376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46" y="3867573"/>
            <a:ext cx="3725333" cy="2794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94645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9133"/>
            <a:ext cx="116332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Bike Project – Preston Lodge and Pennypit Trust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96" y="853440"/>
            <a:ext cx="8060478" cy="6004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Amount £2,800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What has been achieved?</a:t>
            </a:r>
          </a:p>
          <a:p>
            <a:pPr marL="0" indent="0">
              <a:buNone/>
            </a:pPr>
            <a:endParaRPr lang="en-GB" b="1" u="sng" dirty="0" smtClean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Allocated funding through H &amp; Wellbeing Sub group in March </a:t>
            </a:r>
            <a:r>
              <a:rPr lang="en-GB" dirty="0" smtClean="0">
                <a:solidFill>
                  <a:schemeClr val="bg1"/>
                </a:solidFill>
              </a:rPr>
              <a:t>2021</a:t>
            </a:r>
          </a:p>
          <a:p>
            <a:pPr marL="0" indent="0">
              <a:buNone/>
            </a:pPr>
            <a:endParaRPr lang="en-GB" sz="1300" dirty="0" smtClean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 bike project </a:t>
            </a:r>
            <a:r>
              <a:rPr lang="en-GB" dirty="0" smtClean="0">
                <a:solidFill>
                  <a:schemeClr val="bg1"/>
                </a:solidFill>
              </a:rPr>
              <a:t>has worked with 10 pupils </a:t>
            </a:r>
          </a:p>
          <a:p>
            <a:pPr marL="0" indent="0">
              <a:buNone/>
            </a:pPr>
            <a:endParaRPr lang="en-GB" sz="13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They </a:t>
            </a:r>
            <a:r>
              <a:rPr lang="en-GB" dirty="0">
                <a:solidFill>
                  <a:schemeClr val="bg1"/>
                </a:solidFill>
              </a:rPr>
              <a:t>fix up broken bikes, learn about bike maintenance, problem solving, how to follow instructions and bike safety. </a:t>
            </a: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13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funding supported a local person to run classes with in </a:t>
            </a:r>
            <a:r>
              <a:rPr lang="en-GB" dirty="0" smtClean="0">
                <a:solidFill>
                  <a:schemeClr val="bg1"/>
                </a:solidFill>
              </a:rPr>
              <a:t>school</a:t>
            </a:r>
          </a:p>
          <a:p>
            <a:pPr marL="0" indent="0">
              <a:buNone/>
            </a:pPr>
            <a:endParaRPr lang="en-GB" sz="14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Looking to add an </a:t>
            </a:r>
            <a:r>
              <a:rPr lang="en-GB" dirty="0">
                <a:solidFill>
                  <a:schemeClr val="bg1"/>
                </a:solidFill>
              </a:rPr>
              <a:t>SVQ in the future. </a:t>
            </a:r>
          </a:p>
          <a:p>
            <a:endParaRPr lang="en-GB" b="1" u="sng" dirty="0" smtClean="0">
              <a:solidFill>
                <a:schemeClr val="bg1"/>
              </a:solidFill>
            </a:endParaRPr>
          </a:p>
          <a:p>
            <a:endParaRPr lang="en-GB" b="1" u="sng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9178" y="2547972"/>
            <a:ext cx="3990109" cy="299258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78376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302836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Holiday Provision and Lunch Clubs £40,000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472" y="1456170"/>
            <a:ext cx="7874829" cy="5127510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The Pennypit Trust ran activities in;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 Summer – for 50 children, limit 10 a day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 October – for 40 children, limit 20 a day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February – for 50 children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Port Seton Centre ran activities in Summer for up to 10 children per day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This included </a:t>
            </a:r>
            <a:r>
              <a:rPr lang="en-GB" dirty="0" err="1" smtClean="0">
                <a:solidFill>
                  <a:schemeClr val="bg1"/>
                </a:solidFill>
              </a:rPr>
              <a:t>bikeability</a:t>
            </a:r>
            <a:r>
              <a:rPr lang="en-GB" dirty="0" smtClean="0">
                <a:solidFill>
                  <a:schemeClr val="bg1"/>
                </a:solidFill>
              </a:rPr>
              <a:t> for 40 children who learnt to ride a bike, arts and crafts, park trips, unicorn quest and a packed lunch/recipe pack.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Google Shape;109;p16"/>
          <p:cNvPicPr preferRelativeResize="0"/>
          <p:nvPr/>
        </p:nvPicPr>
        <p:blipFill rotWithShape="1">
          <a:blip r:embed="rId2">
            <a:alphaModFix/>
          </a:blip>
          <a:srcRect t="23589" b="22106"/>
          <a:stretch/>
        </p:blipFill>
        <p:spPr>
          <a:xfrm>
            <a:off x="8343343" y="3698295"/>
            <a:ext cx="3636451" cy="279305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softEdge rad="63500"/>
          </a:effectLst>
        </p:spPr>
      </p:pic>
      <p:pic>
        <p:nvPicPr>
          <p:cNvPr id="5" name="Google Shape;117;p17"/>
          <p:cNvPicPr preferRelativeResize="0"/>
          <p:nvPr/>
        </p:nvPicPr>
        <p:blipFill rotWithShape="1">
          <a:blip r:embed="rId3">
            <a:alphaModFix/>
          </a:blip>
          <a:srcRect t="20033" b="32426"/>
          <a:stretch/>
        </p:blipFill>
        <p:spPr>
          <a:xfrm>
            <a:off x="8343343" y="1019610"/>
            <a:ext cx="3636451" cy="244532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21397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28"/>
            <a:ext cx="121920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Seed to Plate – CPS in Bloom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2208"/>
            <a:ext cx="8351520" cy="57057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Amount: £4,687.50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What was achieved?</a:t>
            </a:r>
          </a:p>
          <a:p>
            <a:pPr marL="0" indent="0">
              <a:buNone/>
            </a:pPr>
            <a:endParaRPr lang="en-GB" sz="2000" b="1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Our </a:t>
            </a:r>
            <a:r>
              <a:rPr lang="en-GB" dirty="0">
                <a:solidFill>
                  <a:schemeClr val="bg1"/>
                </a:solidFill>
              </a:rPr>
              <a:t>initial plan </a:t>
            </a:r>
            <a:r>
              <a:rPr lang="en-GB" dirty="0" smtClean="0">
                <a:solidFill>
                  <a:schemeClr val="bg1"/>
                </a:solidFill>
              </a:rPr>
              <a:t>has </a:t>
            </a:r>
            <a:r>
              <a:rPr lang="en-GB" dirty="0">
                <a:solidFill>
                  <a:schemeClr val="bg1"/>
                </a:solidFill>
              </a:rPr>
              <a:t>been modified to meet the challenges of the pandemic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In </a:t>
            </a:r>
            <a:r>
              <a:rPr lang="en-GB" dirty="0">
                <a:solidFill>
                  <a:schemeClr val="bg1"/>
                </a:solidFill>
              </a:rPr>
              <a:t>late Autumn, we harvested the remaining fruit and vegetables </a:t>
            </a:r>
            <a:r>
              <a:rPr lang="en-GB" dirty="0" smtClean="0">
                <a:solidFill>
                  <a:schemeClr val="bg1"/>
                </a:solidFill>
              </a:rPr>
              <a:t>and </a:t>
            </a:r>
            <a:r>
              <a:rPr lang="en-GB" dirty="0">
                <a:solidFill>
                  <a:schemeClr val="bg1"/>
                </a:solidFill>
              </a:rPr>
              <a:t>distributed them locally. This included giving 18 pumpkins to the Primary School at Hallowe’en, together with colourful leaflets with 3 recipes using the pumpkin flesh – a soup, a main course and a sweet </a:t>
            </a:r>
            <a:r>
              <a:rPr lang="en-GB" dirty="0" smtClean="0">
                <a:solidFill>
                  <a:schemeClr val="bg1"/>
                </a:solidFill>
              </a:rPr>
              <a:t>– </a:t>
            </a:r>
            <a:r>
              <a:rPr lang="en-GB" dirty="0">
                <a:solidFill>
                  <a:schemeClr val="bg1"/>
                </a:solidFill>
              </a:rPr>
              <a:t>thus creating cheap, tasty and nutritious meals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Recipe </a:t>
            </a:r>
            <a:r>
              <a:rPr lang="en-GB" dirty="0">
                <a:solidFill>
                  <a:schemeClr val="bg1"/>
                </a:solidFill>
              </a:rPr>
              <a:t>book </a:t>
            </a:r>
            <a:r>
              <a:rPr lang="en-GB" dirty="0" smtClean="0">
                <a:solidFill>
                  <a:schemeClr val="bg1"/>
                </a:solidFill>
              </a:rPr>
              <a:t>has been created</a:t>
            </a:r>
            <a:endParaRPr lang="en-GB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66" y="377878"/>
            <a:ext cx="2469298" cy="18519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120" y="4654506"/>
            <a:ext cx="2477404" cy="18580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66" y="2467552"/>
            <a:ext cx="2534151" cy="19006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7701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67435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CPS - Rainbow Snake 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652" y="4871145"/>
            <a:ext cx="3260332" cy="1770959"/>
          </a:xfr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87" y="4871147"/>
            <a:ext cx="2626113" cy="17709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06" y="4871146"/>
            <a:ext cx="2482094" cy="17709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3" y="4873263"/>
            <a:ext cx="2997608" cy="176884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10160" y="1067435"/>
            <a:ext cx="1050544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Amount: £250</a:t>
            </a:r>
          </a:p>
          <a:p>
            <a:r>
              <a:rPr lang="en-GB" sz="2800" b="1" u="sng" dirty="0" smtClean="0">
                <a:solidFill>
                  <a:schemeClr val="bg1"/>
                </a:solidFill>
              </a:rPr>
              <a:t>What was achieved?</a:t>
            </a:r>
          </a:p>
          <a:p>
            <a:endParaRPr lang="en-GB" sz="2000" b="1" u="sng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We </a:t>
            </a:r>
            <a:r>
              <a:rPr lang="en-GB" sz="2800" dirty="0">
                <a:solidFill>
                  <a:schemeClr val="bg1"/>
                </a:solidFill>
              </a:rPr>
              <a:t>were successful in completing the project as planned but we still have extra remedial work to carry out. </a:t>
            </a:r>
            <a:endParaRPr lang="en-GB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We </a:t>
            </a:r>
            <a:r>
              <a:rPr lang="en-GB" sz="2800" dirty="0">
                <a:solidFill>
                  <a:schemeClr val="bg1"/>
                </a:solidFill>
              </a:rPr>
              <a:t>varnished the stones prior to setting them in </a:t>
            </a:r>
            <a:r>
              <a:rPr lang="en-GB" sz="2800" dirty="0" err="1">
                <a:solidFill>
                  <a:schemeClr val="bg1"/>
                </a:solidFill>
              </a:rPr>
              <a:t>postcrete</a:t>
            </a:r>
            <a:r>
              <a:rPr lang="en-GB" sz="2800" dirty="0">
                <a:solidFill>
                  <a:schemeClr val="bg1"/>
                </a:solidFill>
              </a:rPr>
              <a:t> but some have weathered after a short time. To overcome this problem the stones will be covered in a resin. </a:t>
            </a:r>
            <a:endParaRPr lang="en-GB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144491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Active Schools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0" y="1233573"/>
            <a:ext cx="11516360" cy="5431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Amount: £2,000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What </a:t>
            </a:r>
            <a:r>
              <a:rPr lang="en-GB" b="1" u="sng" dirty="0">
                <a:solidFill>
                  <a:schemeClr val="bg1"/>
                </a:solidFill>
              </a:rPr>
              <a:t>was Achieved</a:t>
            </a:r>
            <a:r>
              <a:rPr lang="en-GB" b="1" u="sng" dirty="0" smtClean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en-GB" sz="1200" b="1" u="sng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Sports Bursary Scheme unable to launch due to COVID 19 will be soon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Preparing the application process which will follow a streamlined and coordinated approach across East Lothian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In discussion with Walk With Scott Foundation re support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Preparing to launch an equipment swap shop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Establishing connections with local sports shops in East Lothian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30" name="Picture 6" descr="http://eastlothian.bookinglive.com/assets/active-schools-logo-640x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55" y="228005"/>
            <a:ext cx="4680585" cy="146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80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" y="-18614"/>
            <a:ext cx="12187704" cy="6184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877" y="5203635"/>
            <a:ext cx="3020291" cy="1654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168" y="5190762"/>
            <a:ext cx="5268104" cy="1655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95" y="5190762"/>
            <a:ext cx="1989172" cy="1667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0686" y="5203635"/>
            <a:ext cx="2317018" cy="1642817"/>
          </a:xfrm>
          <a:prstGeom prst="rect">
            <a:avLst/>
          </a:prstGeom>
        </p:spPr>
      </p:pic>
      <p:pic>
        <p:nvPicPr>
          <p:cNvPr id="9" name="Picture 4" descr="ELC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741" y="0"/>
            <a:ext cx="5527963" cy="96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95" y="-223868"/>
            <a:ext cx="6144491" cy="1325563"/>
          </a:xfrm>
        </p:spPr>
        <p:txBody>
          <a:bodyPr/>
          <a:lstStyle/>
          <a:p>
            <a:r>
              <a:rPr lang="en-GB" b="1" dirty="0" smtClean="0"/>
              <a:t>Biking North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295" y="879684"/>
            <a:ext cx="11516360" cy="5431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Amount: £1,110</a:t>
            </a:r>
          </a:p>
          <a:p>
            <a:pPr marL="0" indent="0">
              <a:buNone/>
            </a:pPr>
            <a:r>
              <a:rPr lang="en-GB" b="1" u="sng" dirty="0" smtClean="0"/>
              <a:t>What </a:t>
            </a:r>
            <a:r>
              <a:rPr lang="en-GB" b="1" u="sng" dirty="0"/>
              <a:t>was Achieved</a:t>
            </a:r>
            <a:r>
              <a:rPr lang="en-GB" b="1" u="sng" dirty="0" smtClean="0"/>
              <a:t>?</a:t>
            </a:r>
          </a:p>
          <a:p>
            <a:r>
              <a:rPr lang="en-GB" dirty="0" smtClean="0"/>
              <a:t>Biking equipment purchased</a:t>
            </a:r>
          </a:p>
          <a:p>
            <a:r>
              <a:rPr lang="en-GB" dirty="0" smtClean="0"/>
              <a:t>Routes explored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307" y="2229"/>
            <a:ext cx="3446308" cy="16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203"/>
            <a:ext cx="121920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Mental Health Youth Worker - Preston Lodge HS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59" y="1026160"/>
            <a:ext cx="12040985" cy="5628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300" b="1" dirty="0" smtClean="0">
                <a:solidFill>
                  <a:schemeClr val="bg1"/>
                </a:solidFill>
              </a:rPr>
              <a:t>Amount: £35,000 </a:t>
            </a:r>
            <a:r>
              <a:rPr lang="en-GB" sz="3300" i="1" dirty="0" smtClean="0">
                <a:solidFill>
                  <a:schemeClr val="bg1"/>
                </a:solidFill>
              </a:rPr>
              <a:t>(19/20 Educational attainment budget but delay on recruiting)</a:t>
            </a:r>
          </a:p>
          <a:p>
            <a:pPr marL="0" indent="0">
              <a:buNone/>
            </a:pPr>
            <a:r>
              <a:rPr lang="en-GB" sz="3300" b="1" u="sng" dirty="0" smtClean="0">
                <a:solidFill>
                  <a:schemeClr val="bg1"/>
                </a:solidFill>
              </a:rPr>
              <a:t>What was achieved?</a:t>
            </a:r>
          </a:p>
          <a:p>
            <a:pPr marL="0" indent="0">
              <a:buNone/>
            </a:pPr>
            <a:endParaRPr lang="en-GB" sz="14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Recruited Pupil </a:t>
            </a:r>
            <a:r>
              <a:rPr lang="en-GB" dirty="0">
                <a:solidFill>
                  <a:schemeClr val="bg1"/>
                </a:solidFill>
              </a:rPr>
              <a:t>Support Worker – </a:t>
            </a:r>
            <a:r>
              <a:rPr lang="en-GB" dirty="0" smtClean="0">
                <a:solidFill>
                  <a:schemeClr val="bg1"/>
                </a:solidFill>
              </a:rPr>
              <a:t>Mental Health – </a:t>
            </a:r>
            <a:r>
              <a:rPr lang="en-GB" dirty="0" smtClean="0">
                <a:solidFill>
                  <a:schemeClr val="bg1"/>
                </a:solidFill>
              </a:rPr>
              <a:t>Catherine </a:t>
            </a:r>
            <a:r>
              <a:rPr lang="en-GB" dirty="0" err="1" smtClean="0">
                <a:solidFill>
                  <a:schemeClr val="bg1"/>
                </a:solidFill>
              </a:rPr>
              <a:t>Cerbauskas</a:t>
            </a: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1300" dirty="0">
              <a:solidFill>
                <a:schemeClr val="bg1"/>
              </a:solidFill>
            </a:endParaRPr>
          </a:p>
          <a:p>
            <a:pPr lvl="0"/>
            <a:r>
              <a:rPr lang="en-GB" dirty="0">
                <a:solidFill>
                  <a:schemeClr val="bg1"/>
                </a:solidFill>
              </a:rPr>
              <a:t>Helping with inclusion one day a </a:t>
            </a:r>
            <a:r>
              <a:rPr lang="en-GB" dirty="0" smtClean="0">
                <a:solidFill>
                  <a:schemeClr val="bg1"/>
                </a:solidFill>
              </a:rPr>
              <a:t>week</a:t>
            </a:r>
          </a:p>
          <a:p>
            <a:pPr marL="0" lvl="0" indent="0">
              <a:buNone/>
            </a:pPr>
            <a:endParaRPr lang="en-GB" sz="1400" dirty="0">
              <a:solidFill>
                <a:schemeClr val="bg1"/>
              </a:solidFill>
            </a:endParaRPr>
          </a:p>
          <a:p>
            <a:pPr lvl="0"/>
            <a:r>
              <a:rPr lang="en-GB" dirty="0">
                <a:solidFill>
                  <a:schemeClr val="bg1"/>
                </a:solidFill>
              </a:rPr>
              <a:t>Working in and out of </a:t>
            </a:r>
            <a:r>
              <a:rPr lang="en-GB" dirty="0" smtClean="0">
                <a:solidFill>
                  <a:schemeClr val="bg1"/>
                </a:solidFill>
              </a:rPr>
              <a:t>classes</a:t>
            </a:r>
          </a:p>
          <a:p>
            <a:pPr marL="0" lvl="0" indent="0">
              <a:buNone/>
            </a:pPr>
            <a:endParaRPr lang="en-GB" sz="1400" dirty="0">
              <a:solidFill>
                <a:schemeClr val="bg1"/>
              </a:solidFill>
            </a:endParaRPr>
          </a:p>
          <a:p>
            <a:pPr lvl="0"/>
            <a:r>
              <a:rPr lang="en-GB" dirty="0">
                <a:solidFill>
                  <a:schemeClr val="bg1"/>
                </a:solidFill>
              </a:rPr>
              <a:t>Looking at attendance (longer term</a:t>
            </a:r>
            <a:r>
              <a:rPr lang="en-GB" dirty="0" smtClean="0">
                <a:solidFill>
                  <a:schemeClr val="bg1"/>
                </a:solidFill>
              </a:rPr>
              <a:t>)</a:t>
            </a:r>
          </a:p>
          <a:p>
            <a:pPr marL="0" lvl="0" indent="0">
              <a:buNone/>
            </a:pPr>
            <a:endParaRPr lang="en-GB" sz="1400" dirty="0">
              <a:solidFill>
                <a:schemeClr val="bg1"/>
              </a:solidFill>
            </a:endParaRPr>
          </a:p>
          <a:p>
            <a:pPr lvl="0"/>
            <a:r>
              <a:rPr lang="en-GB" dirty="0">
                <a:solidFill>
                  <a:schemeClr val="bg1"/>
                </a:solidFill>
              </a:rPr>
              <a:t>Having morning check </a:t>
            </a:r>
            <a:r>
              <a:rPr lang="en-GB" dirty="0" smtClean="0">
                <a:solidFill>
                  <a:schemeClr val="bg1"/>
                </a:solidFill>
              </a:rPr>
              <a:t>ins</a:t>
            </a:r>
          </a:p>
          <a:p>
            <a:pPr marL="0" lvl="0" indent="0">
              <a:buNone/>
            </a:pPr>
            <a:endParaRPr lang="en-GB" sz="1400" dirty="0">
              <a:solidFill>
                <a:schemeClr val="bg1"/>
              </a:solidFill>
            </a:endParaRPr>
          </a:p>
          <a:p>
            <a:pPr lvl="0"/>
            <a:r>
              <a:rPr lang="en-GB" dirty="0">
                <a:solidFill>
                  <a:schemeClr val="bg1"/>
                </a:solidFill>
              </a:rPr>
              <a:t>Admin/support allocation and attendance for group work taking place </a:t>
            </a:r>
            <a:r>
              <a:rPr lang="en-GB" dirty="0" smtClean="0">
                <a:solidFill>
                  <a:schemeClr val="bg1"/>
                </a:solidFill>
              </a:rPr>
              <a:t>(Venturing </a:t>
            </a:r>
            <a:r>
              <a:rPr lang="en-GB" dirty="0">
                <a:solidFill>
                  <a:schemeClr val="bg1"/>
                </a:solidFill>
              </a:rPr>
              <a:t>O</a:t>
            </a:r>
            <a:r>
              <a:rPr lang="en-GB" dirty="0" smtClean="0">
                <a:solidFill>
                  <a:schemeClr val="bg1"/>
                </a:solidFill>
              </a:rPr>
              <a:t>ut)</a:t>
            </a:r>
          </a:p>
          <a:p>
            <a:pPr marL="0" lv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5" t="19393" r="16661" b="32121"/>
          <a:stretch/>
        </p:blipFill>
        <p:spPr>
          <a:xfrm>
            <a:off x="9565022" y="3022137"/>
            <a:ext cx="2251058" cy="268337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08364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1420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Preston Lodge Breakfast Café 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7125"/>
            <a:ext cx="7789718" cy="57353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Amount: £4,250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What was achieved?</a:t>
            </a:r>
          </a:p>
          <a:p>
            <a:pPr marL="0" indent="0">
              <a:buNone/>
            </a:pPr>
            <a:endParaRPr lang="en-GB" sz="1200" b="1" u="sng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Breakfast </a:t>
            </a:r>
            <a:r>
              <a:rPr lang="en-GB" dirty="0">
                <a:solidFill>
                  <a:schemeClr val="bg1"/>
                </a:solidFill>
              </a:rPr>
              <a:t>café has continued during the </a:t>
            </a:r>
            <a:r>
              <a:rPr lang="en-GB" dirty="0" smtClean="0">
                <a:solidFill>
                  <a:schemeClr val="bg1"/>
                </a:solidFill>
              </a:rPr>
              <a:t>pandemic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13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Challenges due to COVID in terms of space, training, involving external volunteers</a:t>
            </a:r>
          </a:p>
          <a:p>
            <a:endParaRPr lang="en-GB" sz="1300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On </a:t>
            </a:r>
            <a:r>
              <a:rPr lang="en-GB" dirty="0">
                <a:solidFill>
                  <a:schemeClr val="bg1"/>
                </a:solidFill>
              </a:rPr>
              <a:t>students returning to school after Easter, we have had an average of 70 pupils having breakfast each week.  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sz="1300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Jonathan </a:t>
            </a:r>
            <a:r>
              <a:rPr lang="en-GB" dirty="0">
                <a:solidFill>
                  <a:schemeClr val="bg1"/>
                </a:solidFill>
              </a:rPr>
              <a:t>Sharples from the Penny Pit Trust is providing nutritional advice and running the breakfast café service each day, alongside PL staff r</a:t>
            </a:r>
            <a:r>
              <a:rPr lang="en-GB" dirty="0" smtClean="0">
                <a:solidFill>
                  <a:schemeClr val="bg1"/>
                </a:solidFill>
              </a:rPr>
              <a:t>ota </a:t>
            </a:r>
            <a:r>
              <a:rPr lang="en-GB" dirty="0">
                <a:solidFill>
                  <a:schemeClr val="bg1"/>
                </a:solidFill>
              </a:rPr>
              <a:t>who are volunteering their time.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18" y="797274"/>
            <a:ext cx="4174937" cy="556658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2234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8040" y="0"/>
            <a:ext cx="12461240" cy="132556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Pots and Pans – Renamed Prestonpans Bloomers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8798560" cy="53937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Amount £4,000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What has been achieved?</a:t>
            </a:r>
          </a:p>
          <a:p>
            <a:pPr marL="0" indent="0">
              <a:buNone/>
            </a:pPr>
            <a:endParaRPr lang="en-GB" sz="1300" b="1" u="sng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Delayed due to COVID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4 large beds have been prepared between the community centre and surgery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28 Heritage Apple trees and bulbs have been planted at entrance next to surgery</a:t>
            </a:r>
          </a:p>
          <a:p>
            <a:pPr marL="0" indent="0">
              <a:buNone/>
            </a:pP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Management Committee forming</a:t>
            </a:r>
          </a:p>
          <a:p>
            <a:pPr marL="0" indent="0">
              <a:buNone/>
            </a:pPr>
            <a:endParaRPr lang="en-GB" sz="13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Raised beds, paths and gates etc. to be installed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178" y="1104741"/>
            <a:ext cx="2585403" cy="25908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6" b="36054"/>
          <a:stretch/>
        </p:blipFill>
        <p:spPr>
          <a:xfrm>
            <a:off x="8178800" y="3881119"/>
            <a:ext cx="3841749" cy="283815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12117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Heavy Sounds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5224"/>
            <a:ext cx="8036560" cy="5692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</a:rPr>
              <a:t>Amount: £5,320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chemeClr val="bg1"/>
                </a:solidFill>
              </a:rPr>
              <a:t>What has been achieved?</a:t>
            </a:r>
          </a:p>
          <a:p>
            <a:pPr marL="0" indent="0">
              <a:buNone/>
            </a:pPr>
            <a:endParaRPr lang="en-GB" sz="1200" b="1" u="sng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Sessions have been delayed in starting due to COVID</a:t>
            </a:r>
          </a:p>
          <a:p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10 young people have been identified to engage in divisionary activity with police/school</a:t>
            </a:r>
          </a:p>
          <a:p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Two </a:t>
            </a:r>
            <a:r>
              <a:rPr lang="en-GB" dirty="0" smtClean="0">
                <a:solidFill>
                  <a:schemeClr val="bg1"/>
                </a:solidFill>
              </a:rPr>
              <a:t>sessions a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week – </a:t>
            </a:r>
            <a:r>
              <a:rPr lang="en-GB" dirty="0" smtClean="0">
                <a:solidFill>
                  <a:schemeClr val="bg1"/>
                </a:solidFill>
              </a:rPr>
              <a:t>Friday Evenings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dirty="0" err="1" smtClean="0">
                <a:solidFill>
                  <a:schemeClr val="bg1"/>
                </a:solidFill>
              </a:rPr>
              <a:t>Mui</a:t>
            </a:r>
            <a:r>
              <a:rPr lang="en-GB" dirty="0" smtClean="0">
                <a:solidFill>
                  <a:schemeClr val="bg1"/>
                </a:solidFill>
              </a:rPr>
              <a:t> Thai boxing available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720" y="312420"/>
            <a:ext cx="3688080" cy="27660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460" y="3319780"/>
            <a:ext cx="3202940" cy="32029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13981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2044</TotalTime>
  <Words>1144</Words>
  <Application>Microsoft Office PowerPoint</Application>
  <PresentationFormat>Widescreen</PresentationFormat>
  <Paragraphs>185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 20/21 Project Funding</vt:lpstr>
      <vt:lpstr>Seed to Plate – CPS in Bloom</vt:lpstr>
      <vt:lpstr>CPS - Rainbow Snake </vt:lpstr>
      <vt:lpstr>Active Schools</vt:lpstr>
      <vt:lpstr>Biking North</vt:lpstr>
      <vt:lpstr>Mental Health Youth Worker - Preston Lodge HS</vt:lpstr>
      <vt:lpstr>Preston Lodge Breakfast Café </vt:lpstr>
      <vt:lpstr>Pots and Pans – Renamed Prestonpans Bloomers</vt:lpstr>
      <vt:lpstr>Heavy Sounds</vt:lpstr>
      <vt:lpstr>Lighthouse CAP Debt Service</vt:lpstr>
      <vt:lpstr>Pennypit Trust</vt:lpstr>
      <vt:lpstr>Prestonpans Snake</vt:lpstr>
      <vt:lpstr>PSG Youth Forum</vt:lpstr>
      <vt:lpstr>Preston Tower</vt:lpstr>
      <vt:lpstr>Link Worker – We are with you</vt:lpstr>
      <vt:lpstr>Supporting Nutritional Inequalities– Pennypit Trust</vt:lpstr>
      <vt:lpstr>Lighthouse Foodbank +</vt:lpstr>
      <vt:lpstr>Bike Project – Preston Lodge and Pennypit Trust</vt:lpstr>
      <vt:lpstr>Holiday Provision and Lunch Clubs £40,000</vt:lpstr>
    </vt:vector>
  </TitlesOfParts>
  <Company>East Lothian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Brown, Emma</dc:creator>
  <cp:lastModifiedBy>Brown, Emma</cp:lastModifiedBy>
  <cp:revision>71</cp:revision>
  <cp:lastPrinted>2021-05-12T12:36:53Z</cp:lastPrinted>
  <dcterms:created xsi:type="dcterms:W3CDTF">2020-11-13T10:54:19Z</dcterms:created>
  <dcterms:modified xsi:type="dcterms:W3CDTF">2021-05-12T13:04:35Z</dcterms:modified>
</cp:coreProperties>
</file>