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6" r:id="rId4"/>
    <p:sldId id="267" r:id="rId5"/>
    <p:sldId id="276" r:id="rId6"/>
    <p:sldId id="272" r:id="rId7"/>
    <p:sldId id="279" r:id="rId8"/>
    <p:sldId id="275" r:id="rId9"/>
    <p:sldId id="277" r:id="rId10"/>
    <p:sldId id="268" r:id="rId11"/>
    <p:sldId id="27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73953" autoAdjust="0"/>
  </p:normalViewPr>
  <p:slideViewPr>
    <p:cSldViewPr snapToGrid="0">
      <p:cViewPr varScale="1">
        <p:scale>
          <a:sx n="85" d="100"/>
          <a:sy n="85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F2F79-0467-414F-AEF5-4F1067886421}" type="doc">
      <dgm:prSet loTypeId="urn:microsoft.com/office/officeart/2011/layout/HexagonRadial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8575DE85-B137-4716-97F9-E61C21E24325}">
      <dgm:prSet phldrT="[Text]" custT="1"/>
      <dgm:spPr/>
      <dgm:t>
        <a:bodyPr/>
        <a:lstStyle/>
        <a:p>
          <a:r>
            <a:rPr lang="en-US" sz="1600" dirty="0" smtClean="0"/>
            <a:t>Local Housing Strategy</a:t>
          </a:r>
          <a:endParaRPr lang="en-US" sz="1600" dirty="0"/>
        </a:p>
      </dgm:t>
    </dgm:pt>
    <dgm:pt modelId="{EB2380B6-3126-4CE2-BCA1-A026EA339A98}" type="parTrans" cxnId="{EBFD414F-CE10-41BB-9A6C-A829593B256F}">
      <dgm:prSet/>
      <dgm:spPr/>
      <dgm:t>
        <a:bodyPr/>
        <a:lstStyle/>
        <a:p>
          <a:endParaRPr lang="en-US"/>
        </a:p>
      </dgm:t>
    </dgm:pt>
    <dgm:pt modelId="{1C04D78B-ECFF-4471-B1F6-5CB5ED510146}" type="sibTrans" cxnId="{EBFD414F-CE10-41BB-9A6C-A829593B256F}">
      <dgm:prSet/>
      <dgm:spPr/>
      <dgm:t>
        <a:bodyPr/>
        <a:lstStyle/>
        <a:p>
          <a:endParaRPr lang="en-US"/>
        </a:p>
      </dgm:t>
    </dgm:pt>
    <dgm:pt modelId="{FA2ABEA2-42FB-4510-B416-BAA8D14AF941}">
      <dgm:prSet phldrT="[Text]"/>
      <dgm:spPr/>
      <dgm:t>
        <a:bodyPr/>
        <a:lstStyle/>
        <a:p>
          <a:r>
            <a:rPr lang="en-US" dirty="0" smtClean="0"/>
            <a:t>Sets out a commitment to joint working</a:t>
          </a:r>
          <a:endParaRPr lang="en-US" dirty="0"/>
        </a:p>
      </dgm:t>
    </dgm:pt>
    <dgm:pt modelId="{2B09EAF8-403E-4345-B3E4-E5542611CA6D}" type="parTrans" cxnId="{0AB39EBA-6296-4FE1-9DBA-2A5998743E04}">
      <dgm:prSet/>
      <dgm:spPr/>
      <dgm:t>
        <a:bodyPr/>
        <a:lstStyle/>
        <a:p>
          <a:endParaRPr lang="en-US"/>
        </a:p>
      </dgm:t>
    </dgm:pt>
    <dgm:pt modelId="{B3DF5011-F55B-4D0E-81D8-1FEA5CCC8A34}" type="sibTrans" cxnId="{0AB39EBA-6296-4FE1-9DBA-2A5998743E04}">
      <dgm:prSet/>
      <dgm:spPr/>
      <dgm:t>
        <a:bodyPr/>
        <a:lstStyle/>
        <a:p>
          <a:endParaRPr lang="en-US"/>
        </a:p>
      </dgm:t>
    </dgm:pt>
    <dgm:pt modelId="{6E553E60-B4A8-4C73-ABA4-DB2D40A395A9}">
      <dgm:prSet phldrT="[Text]"/>
      <dgm:spPr/>
      <dgm:t>
        <a:bodyPr/>
        <a:lstStyle/>
        <a:p>
          <a:r>
            <a:rPr lang="en-US" dirty="0" smtClean="0"/>
            <a:t>Housing Supply Target – how it will be delivered</a:t>
          </a:r>
          <a:endParaRPr lang="en-US" dirty="0"/>
        </a:p>
      </dgm:t>
    </dgm:pt>
    <dgm:pt modelId="{35F61CF4-B83E-49C3-82EF-75222EAC608F}" type="parTrans" cxnId="{C3916EC8-1DC8-419F-AD64-E4041237F0CE}">
      <dgm:prSet/>
      <dgm:spPr/>
      <dgm:t>
        <a:bodyPr/>
        <a:lstStyle/>
        <a:p>
          <a:endParaRPr lang="en-US"/>
        </a:p>
      </dgm:t>
    </dgm:pt>
    <dgm:pt modelId="{F1DFA199-5372-4A8A-978C-C1811FF6278F}" type="sibTrans" cxnId="{C3916EC8-1DC8-419F-AD64-E4041237F0CE}">
      <dgm:prSet/>
      <dgm:spPr/>
      <dgm:t>
        <a:bodyPr/>
        <a:lstStyle/>
        <a:p>
          <a:endParaRPr lang="en-US"/>
        </a:p>
      </dgm:t>
    </dgm:pt>
    <dgm:pt modelId="{B02C6B45-6CD5-4A47-92B0-46BF6EE03E0B}">
      <dgm:prSet phldrT="[Text]"/>
      <dgm:spPr/>
      <dgm:t>
        <a:bodyPr/>
        <a:lstStyle/>
        <a:p>
          <a:r>
            <a:rPr lang="en-US" dirty="0" smtClean="0"/>
            <a:t>Investment in Affordable Housing </a:t>
          </a:r>
          <a:endParaRPr lang="en-US" dirty="0"/>
        </a:p>
      </dgm:t>
    </dgm:pt>
    <dgm:pt modelId="{030270D5-1C33-4BE6-AC83-81D2A346B5F9}" type="parTrans" cxnId="{4419CFB6-DA9A-4450-8545-CC4212878E3C}">
      <dgm:prSet/>
      <dgm:spPr/>
      <dgm:t>
        <a:bodyPr/>
        <a:lstStyle/>
        <a:p>
          <a:endParaRPr lang="en-US"/>
        </a:p>
      </dgm:t>
    </dgm:pt>
    <dgm:pt modelId="{9483F8DD-F957-4DC8-9940-8110324FC20C}" type="sibTrans" cxnId="{4419CFB6-DA9A-4450-8545-CC4212878E3C}">
      <dgm:prSet/>
      <dgm:spPr/>
      <dgm:t>
        <a:bodyPr/>
        <a:lstStyle/>
        <a:p>
          <a:endParaRPr lang="en-US"/>
        </a:p>
      </dgm:t>
    </dgm:pt>
    <dgm:pt modelId="{33BBE896-1108-4BA8-87B2-17419F447175}">
      <dgm:prSet phldrT="[Text]"/>
      <dgm:spPr/>
      <dgm:t>
        <a:bodyPr/>
        <a:lstStyle/>
        <a:p>
          <a:r>
            <a:rPr lang="en-US" dirty="0" smtClean="0"/>
            <a:t>Investment in Housing Support Services</a:t>
          </a:r>
          <a:endParaRPr lang="en-US" dirty="0"/>
        </a:p>
      </dgm:t>
    </dgm:pt>
    <dgm:pt modelId="{523CD7AE-1DCD-48C9-B3A1-6944A35BDBD6}" type="parTrans" cxnId="{286FAF06-8DA2-4921-81EA-E5721973B61E}">
      <dgm:prSet/>
      <dgm:spPr/>
      <dgm:t>
        <a:bodyPr/>
        <a:lstStyle/>
        <a:p>
          <a:endParaRPr lang="en-US"/>
        </a:p>
      </dgm:t>
    </dgm:pt>
    <dgm:pt modelId="{CEABC77D-4246-4511-8EFD-49CDF826AB74}" type="sibTrans" cxnId="{286FAF06-8DA2-4921-81EA-E5721973B61E}">
      <dgm:prSet/>
      <dgm:spPr/>
      <dgm:t>
        <a:bodyPr/>
        <a:lstStyle/>
        <a:p>
          <a:endParaRPr lang="en-US"/>
        </a:p>
      </dgm:t>
    </dgm:pt>
    <dgm:pt modelId="{615B38EC-E3EF-4D95-B391-602772E3055B}">
      <dgm:prSet/>
      <dgm:spPr/>
      <dgm:t>
        <a:bodyPr/>
        <a:lstStyle/>
        <a:p>
          <a:r>
            <a:rPr lang="en-US" smtClean="0"/>
            <a:t>Sets out commitment to revise policies in line with national changes</a:t>
          </a:r>
          <a:endParaRPr lang="en-US" dirty="0"/>
        </a:p>
      </dgm:t>
    </dgm:pt>
    <dgm:pt modelId="{ECD5815F-AC5B-444E-8CE9-8442C93D9B78}" type="parTrans" cxnId="{DDB88739-A325-4291-94F9-A9ED4318ED24}">
      <dgm:prSet/>
      <dgm:spPr/>
      <dgm:t>
        <a:bodyPr/>
        <a:lstStyle/>
        <a:p>
          <a:endParaRPr lang="en-US"/>
        </a:p>
      </dgm:t>
    </dgm:pt>
    <dgm:pt modelId="{D8F65832-4ED1-4BB6-8AAE-666F69F1C50F}" type="sibTrans" cxnId="{DDB88739-A325-4291-94F9-A9ED4318ED24}">
      <dgm:prSet/>
      <dgm:spPr/>
      <dgm:t>
        <a:bodyPr/>
        <a:lstStyle/>
        <a:p>
          <a:endParaRPr lang="en-US"/>
        </a:p>
      </dgm:t>
    </dgm:pt>
    <dgm:pt modelId="{63C8B0BB-F93C-472A-AF6C-55B8A334A162}">
      <dgm:prSet/>
      <dgm:spPr/>
      <dgm:t>
        <a:bodyPr/>
        <a:lstStyle/>
        <a:p>
          <a:r>
            <a:rPr lang="en-US" dirty="0" smtClean="0"/>
            <a:t>Identifies areas which require more research or data</a:t>
          </a:r>
          <a:endParaRPr lang="en-US" dirty="0"/>
        </a:p>
      </dgm:t>
    </dgm:pt>
    <dgm:pt modelId="{5562FFEA-A0CE-4D8E-9EA3-D0A26B00C99B}" type="sibTrans" cxnId="{D0E086E8-4697-4117-80A0-DA25335D8285}">
      <dgm:prSet/>
      <dgm:spPr/>
      <dgm:t>
        <a:bodyPr/>
        <a:lstStyle/>
        <a:p>
          <a:endParaRPr lang="en-US"/>
        </a:p>
      </dgm:t>
    </dgm:pt>
    <dgm:pt modelId="{15C3F55C-56CE-47FA-A5CE-9C8B2F4F05DB}" type="parTrans" cxnId="{D0E086E8-4697-4117-80A0-DA25335D8285}">
      <dgm:prSet/>
      <dgm:spPr/>
      <dgm:t>
        <a:bodyPr/>
        <a:lstStyle/>
        <a:p>
          <a:endParaRPr lang="en-US"/>
        </a:p>
      </dgm:t>
    </dgm:pt>
    <dgm:pt modelId="{25E83039-A49B-47A5-80CD-83E223071865}" type="pres">
      <dgm:prSet presAssocID="{6BEF2F79-0467-414F-AEF5-4F106788642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682EC1-D2D7-41F0-BC7F-E8F91BB60E22}" type="pres">
      <dgm:prSet presAssocID="{8575DE85-B137-4716-97F9-E61C21E2432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0047F51-4B86-422F-8F70-B96C79273E49}" type="pres">
      <dgm:prSet presAssocID="{615B38EC-E3EF-4D95-B391-602772E3055B}" presName="Accent1" presStyleCnt="0"/>
      <dgm:spPr/>
    </dgm:pt>
    <dgm:pt modelId="{1C9CA507-74B3-487D-BA2D-0204351BBB06}" type="pres">
      <dgm:prSet presAssocID="{615B38EC-E3EF-4D95-B391-602772E3055B}" presName="Accent" presStyleLbl="bgShp" presStyleIdx="0" presStyleCnt="6"/>
      <dgm:spPr/>
    </dgm:pt>
    <dgm:pt modelId="{CABCCEAC-DA66-4692-A567-1015B5E4C712}" type="pres">
      <dgm:prSet presAssocID="{615B38EC-E3EF-4D95-B391-602772E3055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CD608-5553-4272-A743-0399D8040508}" type="pres">
      <dgm:prSet presAssocID="{FA2ABEA2-42FB-4510-B416-BAA8D14AF941}" presName="Accent2" presStyleCnt="0"/>
      <dgm:spPr/>
    </dgm:pt>
    <dgm:pt modelId="{19996EAD-192B-4879-9679-B8A6D456605A}" type="pres">
      <dgm:prSet presAssocID="{FA2ABEA2-42FB-4510-B416-BAA8D14AF941}" presName="Accent" presStyleLbl="bgShp" presStyleIdx="1" presStyleCnt="6"/>
      <dgm:spPr/>
    </dgm:pt>
    <dgm:pt modelId="{7430EA8F-1998-45D9-B9A4-824CDE7CEAC0}" type="pres">
      <dgm:prSet presAssocID="{FA2ABEA2-42FB-4510-B416-BAA8D14AF94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1DF6F-826B-4317-8AC1-8E9E46D50D92}" type="pres">
      <dgm:prSet presAssocID="{6E553E60-B4A8-4C73-ABA4-DB2D40A395A9}" presName="Accent3" presStyleCnt="0"/>
      <dgm:spPr/>
    </dgm:pt>
    <dgm:pt modelId="{441E59D3-88B4-4F5B-8685-E7EEB62ACE34}" type="pres">
      <dgm:prSet presAssocID="{6E553E60-B4A8-4C73-ABA4-DB2D40A395A9}" presName="Accent" presStyleLbl="bgShp" presStyleIdx="2" presStyleCnt="6"/>
      <dgm:spPr/>
    </dgm:pt>
    <dgm:pt modelId="{D92DBD70-42EB-4093-851A-8B3D124E93C1}" type="pres">
      <dgm:prSet presAssocID="{6E553E60-B4A8-4C73-ABA4-DB2D40A395A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D6DC-CC12-4C71-8D81-CB7E9D85E2FD}" type="pres">
      <dgm:prSet presAssocID="{B02C6B45-6CD5-4A47-92B0-46BF6EE03E0B}" presName="Accent4" presStyleCnt="0"/>
      <dgm:spPr/>
    </dgm:pt>
    <dgm:pt modelId="{6B2DDDB5-BB04-44F4-9583-EE773C5E54F9}" type="pres">
      <dgm:prSet presAssocID="{B02C6B45-6CD5-4A47-92B0-46BF6EE03E0B}" presName="Accent" presStyleLbl="bgShp" presStyleIdx="3" presStyleCnt="6"/>
      <dgm:spPr/>
    </dgm:pt>
    <dgm:pt modelId="{CD4FC1FC-C6D9-491F-922A-837FF0A0E727}" type="pres">
      <dgm:prSet presAssocID="{B02C6B45-6CD5-4A47-92B0-46BF6EE03E0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6E90B-3837-4A7A-AA6C-20E612F6F7BC}" type="pres">
      <dgm:prSet presAssocID="{33BBE896-1108-4BA8-87B2-17419F447175}" presName="Accent5" presStyleCnt="0"/>
      <dgm:spPr/>
    </dgm:pt>
    <dgm:pt modelId="{D94D6043-0DF0-4E65-BF2D-A3B3F1C380A5}" type="pres">
      <dgm:prSet presAssocID="{33BBE896-1108-4BA8-87B2-17419F447175}" presName="Accent" presStyleLbl="bgShp" presStyleIdx="4" presStyleCnt="6"/>
      <dgm:spPr/>
    </dgm:pt>
    <dgm:pt modelId="{5D297A48-98F4-40ED-9BD1-611434A9F399}" type="pres">
      <dgm:prSet presAssocID="{33BBE896-1108-4BA8-87B2-17419F44717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0E0E3-5476-4195-A183-FBFAAF660FCA}" type="pres">
      <dgm:prSet presAssocID="{63C8B0BB-F93C-472A-AF6C-55B8A334A162}" presName="Accent6" presStyleCnt="0"/>
      <dgm:spPr/>
    </dgm:pt>
    <dgm:pt modelId="{7C1C3D43-7170-4B8F-B1BD-8F74F1D92CC3}" type="pres">
      <dgm:prSet presAssocID="{63C8B0BB-F93C-472A-AF6C-55B8A334A162}" presName="Accent" presStyleLbl="bgShp" presStyleIdx="5" presStyleCnt="6"/>
      <dgm:spPr/>
    </dgm:pt>
    <dgm:pt modelId="{CB7260F9-559C-46EE-9F24-892ED5D51320}" type="pres">
      <dgm:prSet presAssocID="{63C8B0BB-F93C-472A-AF6C-55B8A334A16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AB6696-6A6F-488C-9718-FE7A7F6967BB}" type="presOf" srcId="{6BEF2F79-0467-414F-AEF5-4F1067886421}" destId="{25E83039-A49B-47A5-80CD-83E223071865}" srcOrd="0" destOrd="0" presId="urn:microsoft.com/office/officeart/2011/layout/HexagonRadial"/>
    <dgm:cxn modelId="{DDB88739-A325-4291-94F9-A9ED4318ED24}" srcId="{8575DE85-B137-4716-97F9-E61C21E24325}" destId="{615B38EC-E3EF-4D95-B391-602772E3055B}" srcOrd="0" destOrd="0" parTransId="{ECD5815F-AC5B-444E-8CE9-8442C93D9B78}" sibTransId="{D8F65832-4ED1-4BB6-8AAE-666F69F1C50F}"/>
    <dgm:cxn modelId="{C1864C88-A06C-4411-8078-24DB5B088721}" type="presOf" srcId="{33BBE896-1108-4BA8-87B2-17419F447175}" destId="{5D297A48-98F4-40ED-9BD1-611434A9F399}" srcOrd="0" destOrd="0" presId="urn:microsoft.com/office/officeart/2011/layout/HexagonRadial"/>
    <dgm:cxn modelId="{75EA07C3-FCBC-4C75-BCCB-F68D8182809F}" type="presOf" srcId="{8575DE85-B137-4716-97F9-E61C21E24325}" destId="{72682EC1-D2D7-41F0-BC7F-E8F91BB60E22}" srcOrd="0" destOrd="0" presId="urn:microsoft.com/office/officeart/2011/layout/HexagonRadial"/>
    <dgm:cxn modelId="{4F3A9BA1-366D-4572-A4A3-D0EDC3064C90}" type="presOf" srcId="{B02C6B45-6CD5-4A47-92B0-46BF6EE03E0B}" destId="{CD4FC1FC-C6D9-491F-922A-837FF0A0E727}" srcOrd="0" destOrd="0" presId="urn:microsoft.com/office/officeart/2011/layout/HexagonRadial"/>
    <dgm:cxn modelId="{4419CFB6-DA9A-4450-8545-CC4212878E3C}" srcId="{8575DE85-B137-4716-97F9-E61C21E24325}" destId="{B02C6B45-6CD5-4A47-92B0-46BF6EE03E0B}" srcOrd="3" destOrd="0" parTransId="{030270D5-1C33-4BE6-AC83-81D2A346B5F9}" sibTransId="{9483F8DD-F957-4DC8-9940-8110324FC20C}"/>
    <dgm:cxn modelId="{D0E086E8-4697-4117-80A0-DA25335D8285}" srcId="{8575DE85-B137-4716-97F9-E61C21E24325}" destId="{63C8B0BB-F93C-472A-AF6C-55B8A334A162}" srcOrd="5" destOrd="0" parTransId="{15C3F55C-56CE-47FA-A5CE-9C8B2F4F05DB}" sibTransId="{5562FFEA-A0CE-4D8E-9EA3-D0A26B00C99B}"/>
    <dgm:cxn modelId="{BE78C550-FD89-4E31-BFC5-C118F512EDFE}" type="presOf" srcId="{FA2ABEA2-42FB-4510-B416-BAA8D14AF941}" destId="{7430EA8F-1998-45D9-B9A4-824CDE7CEAC0}" srcOrd="0" destOrd="0" presId="urn:microsoft.com/office/officeart/2011/layout/HexagonRadial"/>
    <dgm:cxn modelId="{857DC982-F368-4DC1-A65A-0AE77AB31798}" type="presOf" srcId="{615B38EC-E3EF-4D95-B391-602772E3055B}" destId="{CABCCEAC-DA66-4692-A567-1015B5E4C712}" srcOrd="0" destOrd="0" presId="urn:microsoft.com/office/officeart/2011/layout/HexagonRadial"/>
    <dgm:cxn modelId="{81F3E6C8-169B-4C62-8B24-EBA8353E4C0C}" type="presOf" srcId="{63C8B0BB-F93C-472A-AF6C-55B8A334A162}" destId="{CB7260F9-559C-46EE-9F24-892ED5D51320}" srcOrd="0" destOrd="0" presId="urn:microsoft.com/office/officeart/2011/layout/HexagonRadial"/>
    <dgm:cxn modelId="{EBFD414F-CE10-41BB-9A6C-A829593B256F}" srcId="{6BEF2F79-0467-414F-AEF5-4F1067886421}" destId="{8575DE85-B137-4716-97F9-E61C21E24325}" srcOrd="0" destOrd="0" parTransId="{EB2380B6-3126-4CE2-BCA1-A026EA339A98}" sibTransId="{1C04D78B-ECFF-4471-B1F6-5CB5ED510146}"/>
    <dgm:cxn modelId="{F4684D01-6336-478B-809A-DD21FE23263C}" type="presOf" srcId="{6E553E60-B4A8-4C73-ABA4-DB2D40A395A9}" destId="{D92DBD70-42EB-4093-851A-8B3D124E93C1}" srcOrd="0" destOrd="0" presId="urn:microsoft.com/office/officeart/2011/layout/HexagonRadial"/>
    <dgm:cxn modelId="{C3916EC8-1DC8-419F-AD64-E4041237F0CE}" srcId="{8575DE85-B137-4716-97F9-E61C21E24325}" destId="{6E553E60-B4A8-4C73-ABA4-DB2D40A395A9}" srcOrd="2" destOrd="0" parTransId="{35F61CF4-B83E-49C3-82EF-75222EAC608F}" sibTransId="{F1DFA199-5372-4A8A-978C-C1811FF6278F}"/>
    <dgm:cxn modelId="{0AB39EBA-6296-4FE1-9DBA-2A5998743E04}" srcId="{8575DE85-B137-4716-97F9-E61C21E24325}" destId="{FA2ABEA2-42FB-4510-B416-BAA8D14AF941}" srcOrd="1" destOrd="0" parTransId="{2B09EAF8-403E-4345-B3E4-E5542611CA6D}" sibTransId="{B3DF5011-F55B-4D0E-81D8-1FEA5CCC8A34}"/>
    <dgm:cxn modelId="{286FAF06-8DA2-4921-81EA-E5721973B61E}" srcId="{8575DE85-B137-4716-97F9-E61C21E24325}" destId="{33BBE896-1108-4BA8-87B2-17419F447175}" srcOrd="4" destOrd="0" parTransId="{523CD7AE-1DCD-48C9-B3A1-6944A35BDBD6}" sibTransId="{CEABC77D-4246-4511-8EFD-49CDF826AB74}"/>
    <dgm:cxn modelId="{25814D8C-FE0B-4441-B197-301D8E4C5412}" type="presParOf" srcId="{25E83039-A49B-47A5-80CD-83E223071865}" destId="{72682EC1-D2D7-41F0-BC7F-E8F91BB60E22}" srcOrd="0" destOrd="0" presId="urn:microsoft.com/office/officeart/2011/layout/HexagonRadial"/>
    <dgm:cxn modelId="{70ABAE24-E7DA-465F-AD83-A61879D20883}" type="presParOf" srcId="{25E83039-A49B-47A5-80CD-83E223071865}" destId="{20047F51-4B86-422F-8F70-B96C79273E49}" srcOrd="1" destOrd="0" presId="urn:microsoft.com/office/officeart/2011/layout/HexagonRadial"/>
    <dgm:cxn modelId="{2ACA510E-5FC1-4A04-B1DC-01E39BDE5251}" type="presParOf" srcId="{20047F51-4B86-422F-8F70-B96C79273E49}" destId="{1C9CA507-74B3-487D-BA2D-0204351BBB06}" srcOrd="0" destOrd="0" presId="urn:microsoft.com/office/officeart/2011/layout/HexagonRadial"/>
    <dgm:cxn modelId="{8CAEAC8F-C642-4665-B078-770FF8893C98}" type="presParOf" srcId="{25E83039-A49B-47A5-80CD-83E223071865}" destId="{CABCCEAC-DA66-4692-A567-1015B5E4C712}" srcOrd="2" destOrd="0" presId="urn:microsoft.com/office/officeart/2011/layout/HexagonRadial"/>
    <dgm:cxn modelId="{26EB37E5-B68F-47B9-BC23-9CE058990570}" type="presParOf" srcId="{25E83039-A49B-47A5-80CD-83E223071865}" destId="{F2ECD608-5553-4272-A743-0399D8040508}" srcOrd="3" destOrd="0" presId="urn:microsoft.com/office/officeart/2011/layout/HexagonRadial"/>
    <dgm:cxn modelId="{6DC20A12-4C5C-446E-9159-C35E458474DD}" type="presParOf" srcId="{F2ECD608-5553-4272-A743-0399D8040508}" destId="{19996EAD-192B-4879-9679-B8A6D456605A}" srcOrd="0" destOrd="0" presId="urn:microsoft.com/office/officeart/2011/layout/HexagonRadial"/>
    <dgm:cxn modelId="{19C75FE3-7D06-42BE-B28F-0336E3587753}" type="presParOf" srcId="{25E83039-A49B-47A5-80CD-83E223071865}" destId="{7430EA8F-1998-45D9-B9A4-824CDE7CEAC0}" srcOrd="4" destOrd="0" presId="urn:microsoft.com/office/officeart/2011/layout/HexagonRadial"/>
    <dgm:cxn modelId="{54249B39-9184-40CC-9D67-46FEB0FC90DF}" type="presParOf" srcId="{25E83039-A49B-47A5-80CD-83E223071865}" destId="{DD21DF6F-826B-4317-8AC1-8E9E46D50D92}" srcOrd="5" destOrd="0" presId="urn:microsoft.com/office/officeart/2011/layout/HexagonRadial"/>
    <dgm:cxn modelId="{4F43584F-3DE9-46F9-B130-CA481A0E7708}" type="presParOf" srcId="{DD21DF6F-826B-4317-8AC1-8E9E46D50D92}" destId="{441E59D3-88B4-4F5B-8685-E7EEB62ACE34}" srcOrd="0" destOrd="0" presId="urn:microsoft.com/office/officeart/2011/layout/HexagonRadial"/>
    <dgm:cxn modelId="{D771B1A7-5750-4F8F-A62D-D5FF336C1BC2}" type="presParOf" srcId="{25E83039-A49B-47A5-80CD-83E223071865}" destId="{D92DBD70-42EB-4093-851A-8B3D124E93C1}" srcOrd="6" destOrd="0" presId="urn:microsoft.com/office/officeart/2011/layout/HexagonRadial"/>
    <dgm:cxn modelId="{D8CEDE04-7DD1-4356-8772-1E07CC4C8DBB}" type="presParOf" srcId="{25E83039-A49B-47A5-80CD-83E223071865}" destId="{7E70D6DC-CC12-4C71-8D81-CB7E9D85E2FD}" srcOrd="7" destOrd="0" presId="urn:microsoft.com/office/officeart/2011/layout/HexagonRadial"/>
    <dgm:cxn modelId="{F7575D47-F118-4468-8B33-FE9B141E61EA}" type="presParOf" srcId="{7E70D6DC-CC12-4C71-8D81-CB7E9D85E2FD}" destId="{6B2DDDB5-BB04-44F4-9583-EE773C5E54F9}" srcOrd="0" destOrd="0" presId="urn:microsoft.com/office/officeart/2011/layout/HexagonRadial"/>
    <dgm:cxn modelId="{FB7F9B45-D1F0-491C-98C8-2670D344F132}" type="presParOf" srcId="{25E83039-A49B-47A5-80CD-83E223071865}" destId="{CD4FC1FC-C6D9-491F-922A-837FF0A0E727}" srcOrd="8" destOrd="0" presId="urn:microsoft.com/office/officeart/2011/layout/HexagonRadial"/>
    <dgm:cxn modelId="{221B2432-052B-4FF0-804A-6957472F6ACE}" type="presParOf" srcId="{25E83039-A49B-47A5-80CD-83E223071865}" destId="{A376E90B-3837-4A7A-AA6C-20E612F6F7BC}" srcOrd="9" destOrd="0" presId="urn:microsoft.com/office/officeart/2011/layout/HexagonRadial"/>
    <dgm:cxn modelId="{B2FD4086-F65E-440E-9C0D-EA4F952469A2}" type="presParOf" srcId="{A376E90B-3837-4A7A-AA6C-20E612F6F7BC}" destId="{D94D6043-0DF0-4E65-BF2D-A3B3F1C380A5}" srcOrd="0" destOrd="0" presId="urn:microsoft.com/office/officeart/2011/layout/HexagonRadial"/>
    <dgm:cxn modelId="{AE26DEDD-0FCC-4B7C-9235-7BAE6F31D45C}" type="presParOf" srcId="{25E83039-A49B-47A5-80CD-83E223071865}" destId="{5D297A48-98F4-40ED-9BD1-611434A9F399}" srcOrd="10" destOrd="0" presId="urn:microsoft.com/office/officeart/2011/layout/HexagonRadial"/>
    <dgm:cxn modelId="{11C2DB7E-1419-4264-B71E-32D392AD8577}" type="presParOf" srcId="{25E83039-A49B-47A5-80CD-83E223071865}" destId="{3800E0E3-5476-4195-A183-FBFAAF660FCA}" srcOrd="11" destOrd="0" presId="urn:microsoft.com/office/officeart/2011/layout/HexagonRadial"/>
    <dgm:cxn modelId="{D111C9E7-5DA1-4696-8DBA-C00916AF28FE}" type="presParOf" srcId="{3800E0E3-5476-4195-A183-FBFAAF660FCA}" destId="{7C1C3D43-7170-4B8F-B1BD-8F74F1D92CC3}" srcOrd="0" destOrd="0" presId="urn:microsoft.com/office/officeart/2011/layout/HexagonRadial"/>
    <dgm:cxn modelId="{F0E9AB3F-8BE3-46BD-A2CF-25AF54EFB70D}" type="presParOf" srcId="{25E83039-A49B-47A5-80CD-83E223071865}" destId="{CB7260F9-559C-46EE-9F24-892ED5D5132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82EC1-D2D7-41F0-BC7F-E8F91BB60E22}">
      <dsp:nvSpPr>
        <dsp:cNvPr id="0" name=""/>
        <dsp:cNvSpPr/>
      </dsp:nvSpPr>
      <dsp:spPr>
        <a:xfrm>
          <a:off x="3952132" y="2054003"/>
          <a:ext cx="2610727" cy="22583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Strategy</a:t>
          </a:r>
          <a:endParaRPr lang="en-US" sz="1600" kern="1200" dirty="0"/>
        </a:p>
      </dsp:txBody>
      <dsp:txXfrm>
        <a:off x="4384766" y="2428249"/>
        <a:ext cx="1745459" cy="1509893"/>
      </dsp:txXfrm>
    </dsp:sp>
    <dsp:sp modelId="{19996EAD-192B-4879-9679-B8A6D456605A}">
      <dsp:nvSpPr>
        <dsp:cNvPr id="0" name=""/>
        <dsp:cNvSpPr/>
      </dsp:nvSpPr>
      <dsp:spPr>
        <a:xfrm>
          <a:off x="5586950" y="973518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CCEAC-DA66-4692-A567-1015B5E4C712}">
      <dsp:nvSpPr>
        <dsp:cNvPr id="0" name=""/>
        <dsp:cNvSpPr/>
      </dsp:nvSpPr>
      <dsp:spPr>
        <a:xfrm>
          <a:off x="4192618" y="0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Sets out commitment to revise policies in line with national changes</a:t>
          </a:r>
          <a:endParaRPr lang="en-US" sz="1500" kern="1200" dirty="0"/>
        </a:p>
      </dsp:txBody>
      <dsp:txXfrm>
        <a:off x="4547174" y="306733"/>
        <a:ext cx="1430360" cy="1237429"/>
      </dsp:txXfrm>
    </dsp:sp>
    <dsp:sp modelId="{441E59D3-88B4-4F5B-8685-E7EEB62ACE34}">
      <dsp:nvSpPr>
        <dsp:cNvPr id="0" name=""/>
        <dsp:cNvSpPr/>
      </dsp:nvSpPr>
      <dsp:spPr>
        <a:xfrm>
          <a:off x="6736544" y="2560182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0EA8F-1998-45D9-B9A4-824CDE7CEAC0}">
      <dsp:nvSpPr>
        <dsp:cNvPr id="0" name=""/>
        <dsp:cNvSpPr/>
      </dsp:nvSpPr>
      <dsp:spPr>
        <a:xfrm>
          <a:off x="6154763" y="1138424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Sets out a commitment to joint working</a:t>
          </a:r>
          <a:endParaRPr lang="en-US" sz="1500" kern="1200" dirty="0"/>
        </a:p>
      </dsp:txBody>
      <dsp:txXfrm>
        <a:off x="6509319" y="1445157"/>
        <a:ext cx="1430360" cy="1237429"/>
      </dsp:txXfrm>
    </dsp:sp>
    <dsp:sp modelId="{6B2DDDB5-BB04-44F4-9583-EE773C5E54F9}">
      <dsp:nvSpPr>
        <dsp:cNvPr id="0" name=""/>
        <dsp:cNvSpPr/>
      </dsp:nvSpPr>
      <dsp:spPr>
        <a:xfrm>
          <a:off x="5937962" y="4351227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DBD70-42EB-4093-851A-8B3D124E93C1}">
      <dsp:nvSpPr>
        <dsp:cNvPr id="0" name=""/>
        <dsp:cNvSpPr/>
      </dsp:nvSpPr>
      <dsp:spPr>
        <a:xfrm>
          <a:off x="6154763" y="3376435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Housing Supply Target – how it will be delivered</a:t>
          </a:r>
          <a:endParaRPr lang="en-US" sz="1500" kern="1200" dirty="0"/>
        </a:p>
      </dsp:txBody>
      <dsp:txXfrm>
        <a:off x="6509319" y="3683168"/>
        <a:ext cx="1430360" cy="1237429"/>
      </dsp:txXfrm>
    </dsp:sp>
    <dsp:sp modelId="{D94D6043-0DF0-4E65-BF2D-A3B3F1C380A5}">
      <dsp:nvSpPr>
        <dsp:cNvPr id="0" name=""/>
        <dsp:cNvSpPr/>
      </dsp:nvSpPr>
      <dsp:spPr>
        <a:xfrm>
          <a:off x="3956991" y="4537144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FC1FC-C6D9-491F-922A-837FF0A0E727}">
      <dsp:nvSpPr>
        <dsp:cNvPr id="0" name=""/>
        <dsp:cNvSpPr/>
      </dsp:nvSpPr>
      <dsp:spPr>
        <a:xfrm>
          <a:off x="4192618" y="4516133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Investment in Affordable Housing </a:t>
          </a:r>
          <a:endParaRPr lang="en-US" sz="1500" kern="1200" dirty="0"/>
        </a:p>
      </dsp:txBody>
      <dsp:txXfrm>
        <a:off x="4547174" y="4822866"/>
        <a:ext cx="1430360" cy="1237429"/>
      </dsp:txXfrm>
    </dsp:sp>
    <dsp:sp modelId="{7C1C3D43-7170-4B8F-B1BD-8F74F1D92CC3}">
      <dsp:nvSpPr>
        <dsp:cNvPr id="0" name=""/>
        <dsp:cNvSpPr/>
      </dsp:nvSpPr>
      <dsp:spPr>
        <a:xfrm>
          <a:off x="2788570" y="2951117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97A48-98F4-40ED-9BD1-611434A9F399}">
      <dsp:nvSpPr>
        <dsp:cNvPr id="0" name=""/>
        <dsp:cNvSpPr/>
      </dsp:nvSpPr>
      <dsp:spPr>
        <a:xfrm>
          <a:off x="2221364" y="3377708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Investment in Housing Support Services</a:t>
          </a:r>
          <a:endParaRPr lang="en-US" sz="1500" kern="1200" dirty="0"/>
        </a:p>
      </dsp:txBody>
      <dsp:txXfrm>
        <a:off x="2575920" y="3684441"/>
        <a:ext cx="1430360" cy="1237429"/>
      </dsp:txXfrm>
    </dsp:sp>
    <dsp:sp modelId="{CB7260F9-559C-46EE-9F24-892ED5D51320}">
      <dsp:nvSpPr>
        <dsp:cNvPr id="0" name=""/>
        <dsp:cNvSpPr/>
      </dsp:nvSpPr>
      <dsp:spPr>
        <a:xfrm>
          <a:off x="2221364" y="1135877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Identifies areas which require more research or data</a:t>
          </a:r>
          <a:endParaRPr lang="en-US" sz="1500" kern="1200" dirty="0"/>
        </a:p>
      </dsp:txBody>
      <dsp:txXfrm>
        <a:off x="2575920" y="1442610"/>
        <a:ext cx="1430360" cy="1237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8DCEE-5A5A-4607-963C-CD139E7EFF1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373D-6C87-4956-924D-109787B88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LHS identifies the challenges and opportunities within the County and sets out the strategic priorities for investment in housing and housing related services over a 5 year period.  It covers all tenures of housing, and includes homelessness, regeneration, energy efficiency, housing supply, affordable housing and particular needs housing.  It is underpinned by a number of key research documents. </a:t>
            </a:r>
          </a:p>
          <a:p>
            <a:r>
              <a:rPr lang="en-GB" dirty="0" smtClean="0"/>
              <a:t>A strategic document which sets out the challenges and opportunities for housing and housing related services across tenures, over a 5 years period. </a:t>
            </a:r>
          </a:p>
          <a:p>
            <a:r>
              <a:rPr lang="en-GB" dirty="0" smtClean="0"/>
              <a:t>It informs investment and puts forward a range of actions to be achieved by a range of council services and RSLs. </a:t>
            </a:r>
          </a:p>
          <a:p>
            <a:r>
              <a:rPr lang="en-GB" dirty="0" smtClean="0"/>
              <a:t>Aligns with Scottish Government policy i.e. Housing to 2040 but also local policies i.e. poverty plan, equality plan etc. </a:t>
            </a:r>
          </a:p>
          <a:p>
            <a:r>
              <a:rPr lang="en-GB" dirty="0" smtClean="0"/>
              <a:t>Communities &amp; town centres; affordable housing; house conditions; energy efficiency &amp; climate change; homelessness; specialist housing; housing supply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365A-0DDD-440F-A57E-F7D9D8BFB3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52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2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8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93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B63A-9378-46D6-9F9E-F133565E6B9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380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30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4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1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2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7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5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1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4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70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6103-130D-4057-BEBD-D6873D9A7F1B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ringle@eastlothian.gov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Local Housing Strategy 2023-2028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Rebecca Pringle – Housing Strategy Team Manager </a:t>
            </a:r>
          </a:p>
          <a:p>
            <a:r>
              <a:rPr lang="en-GB" dirty="0" smtClean="0">
                <a:hlinkClick r:id="rId2"/>
              </a:rPr>
              <a:t>rpringle@eastlothian.gov.uk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9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JSNA – Specialist Provision 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Identify the need and demand for a specific type of housing 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Identify need and demand for housing support service</a:t>
            </a:r>
          </a:p>
          <a:p>
            <a:pPr>
              <a:buFontTx/>
              <a:buChar char="-"/>
            </a:pPr>
            <a:r>
              <a:rPr lang="en-GB" dirty="0" smtClean="0"/>
              <a:t>Commitment to number of properties per year </a:t>
            </a:r>
          </a:p>
          <a:p>
            <a:pPr>
              <a:buFontTx/>
              <a:buChar char="-"/>
            </a:pPr>
            <a:r>
              <a:rPr lang="en-GB" dirty="0" smtClean="0"/>
              <a:t>Recommendations to changes in housing policy, processes and joint-working. </a:t>
            </a:r>
          </a:p>
          <a:p>
            <a:pPr>
              <a:buFontTx/>
              <a:buChar char="-"/>
            </a:pPr>
            <a:r>
              <a:rPr lang="en-GB" dirty="0" smtClean="0"/>
              <a:t>Recommendations for training, awareness and participation. </a:t>
            </a:r>
          </a:p>
          <a:p>
            <a:pPr>
              <a:buFontTx/>
              <a:buChar char="-"/>
            </a:pPr>
            <a:r>
              <a:rPr lang="en-GB" dirty="0" smtClean="0"/>
              <a:t>Recommendations if approved become LHS actions, reported on yearly to Cabinet and Scottish Government.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8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495510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34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1600" y="3602182"/>
            <a:ext cx="11776364" cy="7389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0891" y="3602182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676400" y="2974109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22336" y="3602182"/>
            <a:ext cx="1" cy="147760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56546" y="2987963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43781" y="3662218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877964" y="3662218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32327" y="4257980"/>
            <a:ext cx="2179782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Equalities Workshops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25764" y="1976887"/>
            <a:ext cx="2101272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Community Housing &amp; Homelessness Workshops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833418" y="5209218"/>
            <a:ext cx="3140364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Area Partnerships, Community Councils, Community groups and lived experience.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995307" y="1699888"/>
            <a:ext cx="115107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Compile Evidence &amp; Present Evidence</a:t>
            </a:r>
            <a:endParaRPr lang="en-GB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559963" y="2641814"/>
            <a:ext cx="4619" cy="102040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88617" y="2024345"/>
            <a:ext cx="179762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/>
              <a:t>Draft LHS to cabinet</a:t>
            </a:r>
            <a:endParaRPr lang="en-GB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9051636" y="3639129"/>
            <a:ext cx="0" cy="13113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507845" y="4949187"/>
            <a:ext cx="1471897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Public Consultation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0423236" y="2429164"/>
            <a:ext cx="13855" cy="12330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358746" y="1505833"/>
            <a:ext cx="212898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Revise &amp;Final LHS to cabinet &amp; Scottish Government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0649526" y="4368588"/>
            <a:ext cx="154247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Approved LHS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256145" y="3602182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MAY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896591" y="3613850"/>
            <a:ext cx="140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SEPTEMBER- DECEMBER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635336" y="3023646"/>
            <a:ext cx="129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JANUARY - FEBRUARY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936509" y="3583832"/>
            <a:ext cx="1345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MARCH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8568459" y="3310613"/>
            <a:ext cx="154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APRIL - JUNE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9895721" y="3666699"/>
            <a:ext cx="1444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JULY - SEPTEMBER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11162143" y="3334403"/>
            <a:ext cx="1558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OCTOBER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71581" y="323274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APRIL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2533648" y="3313667"/>
            <a:ext cx="152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JUNE-AUGUST</a:t>
            </a:r>
            <a:endParaRPr lang="en-GB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621482" y="669589"/>
            <a:ext cx="21357" cy="6068291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435685" y="92364"/>
            <a:ext cx="168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2023</a:t>
            </a:r>
            <a:endParaRPr lang="en-GB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4043" y="164195"/>
            <a:ext cx="168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2022</a:t>
            </a:r>
            <a:endParaRPr lang="en-GB" sz="3200" b="1" dirty="0"/>
          </a:p>
        </p:txBody>
      </p:sp>
      <p:sp>
        <p:nvSpPr>
          <p:cNvPr id="51" name="Right Arrow 50"/>
          <p:cNvSpPr/>
          <p:nvPr/>
        </p:nvSpPr>
        <p:spPr>
          <a:xfrm>
            <a:off x="101600" y="6231675"/>
            <a:ext cx="11970328" cy="65822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365702" y="6381147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ONLINE SURVEYS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533648" y="6393384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TARGET WORKSHOPS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058351" y="6393384"/>
            <a:ext cx="274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WALKING CONSULTATIONS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7883815" y="6391018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VCEL CONFERENCE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668745" y="4306134"/>
            <a:ext cx="1400649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Up &amp; Approval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2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794" y="95342"/>
            <a:ext cx="8884740" cy="1325563"/>
          </a:xfrm>
        </p:spPr>
        <p:txBody>
          <a:bodyPr/>
          <a:lstStyle/>
          <a:p>
            <a:r>
              <a:rPr lang="en-GB" b="1" dirty="0" smtClean="0"/>
              <a:t>What is the ultimate aim of the LHS? </a:t>
            </a:r>
            <a:endParaRPr lang="en-GB" b="1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009677" y="2946440"/>
            <a:ext cx="6053162" cy="6430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254419" y="3271398"/>
            <a:ext cx="1563679" cy="1395948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Housing System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16660" y="2561236"/>
            <a:ext cx="1476659" cy="837231"/>
            <a:chOff x="2451927" y="3011027"/>
            <a:chExt cx="994658" cy="576235"/>
          </a:xfrm>
        </p:grpSpPr>
        <p:sp>
          <p:nvSpPr>
            <p:cNvPr id="9" name="Rectangle 8"/>
            <p:cNvSpPr/>
            <p:nvPr/>
          </p:nvSpPr>
          <p:spPr>
            <a:xfrm>
              <a:off x="2619657" y="3360014"/>
              <a:ext cx="350790" cy="2272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51927" y="3121946"/>
              <a:ext cx="167730" cy="4653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70447" y="3224748"/>
              <a:ext cx="238069" cy="362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08516" y="3224748"/>
              <a:ext cx="238069" cy="362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2970447" y="3019143"/>
              <a:ext cx="238069" cy="20560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3208516" y="3011027"/>
              <a:ext cx="238069" cy="20560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2619657" y="3165231"/>
              <a:ext cx="350790" cy="19478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8" name="Picture 4" descr="3,269 Many People Icon Photos and Premium High Res Pictures - Getty 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772" y="1716117"/>
            <a:ext cx="1230323" cy="123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40871" y="1558267"/>
            <a:ext cx="247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Demographics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33046" y="5475579"/>
            <a:ext cx="839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Health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00194" y="3029135"/>
            <a:ext cx="228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Socio-economic status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9598780" y="4817091"/>
            <a:ext cx="2499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Geographical movement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444782" y="5967948"/>
            <a:ext cx="244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Labour market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0377629" y="2191904"/>
            <a:ext cx="167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Climate change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0421899" y="3589458"/>
            <a:ext cx="167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Housing market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079836" y="5783282"/>
            <a:ext cx="178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Cost of materials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32658" y="4383276"/>
            <a:ext cx="225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6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754928"/>
              </p:ext>
            </p:extLst>
          </p:nvPr>
        </p:nvGraphicFramePr>
        <p:xfrm>
          <a:off x="810490" y="273915"/>
          <a:ext cx="10515601" cy="636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65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90097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85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622788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18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HNDA Toolkit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5022273" cy="4680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Newly Arising Households</a:t>
            </a:r>
          </a:p>
          <a:p>
            <a:r>
              <a:rPr lang="en-GB" dirty="0" smtClean="0"/>
              <a:t>Created by the Scottish Government</a:t>
            </a:r>
          </a:p>
          <a:p>
            <a:r>
              <a:rPr lang="en-GB" dirty="0" smtClean="0"/>
              <a:t>Contains data for all local authorities in Scotland, can report on a local authority and HMA level. </a:t>
            </a:r>
          </a:p>
          <a:p>
            <a:r>
              <a:rPr lang="en-GB" dirty="0" smtClean="0"/>
              <a:t>Default figures from NRS on population and household projections. </a:t>
            </a:r>
            <a:endParaRPr lang="en-GB" dirty="0"/>
          </a:p>
          <a:p>
            <a:r>
              <a:rPr lang="en-GB" dirty="0" smtClean="0"/>
              <a:t>Key inputs into the toolkit are: </a:t>
            </a:r>
          </a:p>
          <a:p>
            <a:pPr lvl="1"/>
            <a:r>
              <a:rPr lang="en-GB" dirty="0" smtClean="0"/>
              <a:t>Housing projections</a:t>
            </a:r>
          </a:p>
          <a:p>
            <a:pPr lvl="1"/>
            <a:r>
              <a:rPr lang="en-GB" dirty="0" smtClean="0"/>
              <a:t>Existing need</a:t>
            </a:r>
          </a:p>
          <a:p>
            <a:pPr lvl="1"/>
            <a:r>
              <a:rPr lang="en-GB" dirty="0" smtClean="0"/>
              <a:t>Income profile: growth and distribution</a:t>
            </a:r>
          </a:p>
          <a:p>
            <a:pPr lvl="1"/>
            <a:r>
              <a:rPr lang="en-GB" dirty="0" smtClean="0"/>
              <a:t>Prices and affordability</a:t>
            </a:r>
          </a:p>
          <a:p>
            <a:pPr lvl="1"/>
            <a:r>
              <a:rPr lang="en-GB" dirty="0" smtClean="0"/>
              <a:t>Split need by tenure </a:t>
            </a:r>
            <a:endParaRPr lang="en-GB" dirty="0"/>
          </a:p>
        </p:txBody>
      </p:sp>
      <p:pic>
        <p:nvPicPr>
          <p:cNvPr id="4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AB2C6E6A-A754-4866-9E28-AAA2A4E202E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725" y="797070"/>
            <a:ext cx="5897275" cy="51673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964008" y="2664070"/>
            <a:ext cx="1125415" cy="606669"/>
          </a:xfrm>
          <a:prstGeom prst="rect">
            <a:avLst/>
          </a:prstGeom>
          <a:solidFill>
            <a:srgbClr val="B523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New Housing Need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7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414838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8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HNDA 3 Output – East Lothian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99646" y="1603212"/>
            <a:ext cx="99927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We are awaiting feedback from the Scottish Government on HNDA3 – due this week.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HNDA3 gives us estimates and scenarios with which we can base our Housing Supply Target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Housing Supply Target is the number of affordable homes which can be delivered over the next 5 years. This has to take into consideration all the legislative constraints, the East Lothian land context, and the cost of new builds. 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We will work with our SES partner to develop a methodology to develop HST, which will then be presented in the LHS.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933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145940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72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704</Words>
  <Application>Microsoft Office PowerPoint</Application>
  <PresentationFormat>Widescreen</PresentationFormat>
  <Paragraphs>120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Local Housing Strategy 2023-2028</vt:lpstr>
      <vt:lpstr>What is the ultimate aim of the LHS? </vt:lpstr>
      <vt:lpstr>PowerPoint Presentation</vt:lpstr>
      <vt:lpstr>PowerPoint Presentation</vt:lpstr>
      <vt:lpstr>PowerPoint Presentation</vt:lpstr>
      <vt:lpstr>The HNDA Toolkit </vt:lpstr>
      <vt:lpstr>PowerPoint Presentation</vt:lpstr>
      <vt:lpstr>HNDA 3 Output – East Lothian </vt:lpstr>
      <vt:lpstr>PowerPoint Presentation</vt:lpstr>
      <vt:lpstr>JSNA – Specialist Provision </vt:lpstr>
      <vt:lpstr>PowerPoint Presentation</vt:lpstr>
      <vt:lpstr>PowerPoint Presentation</vt:lpstr>
    </vt:vector>
  </TitlesOfParts>
  <Company>East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Housing Strategy 2023-2028</dc:title>
  <dc:creator>Pringle, Rebecca</dc:creator>
  <cp:lastModifiedBy>Krippler, Anne (Housing)</cp:lastModifiedBy>
  <cp:revision>27</cp:revision>
  <dcterms:created xsi:type="dcterms:W3CDTF">2022-03-25T18:29:01Z</dcterms:created>
  <dcterms:modified xsi:type="dcterms:W3CDTF">2022-06-06T14:45:43Z</dcterms:modified>
</cp:coreProperties>
</file>